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300" r:id="rId3"/>
    <p:sldId id="258" r:id="rId4"/>
    <p:sldId id="312" r:id="rId5"/>
    <p:sldId id="302" r:id="rId6"/>
    <p:sldId id="310" r:id="rId7"/>
    <p:sldId id="303" r:id="rId8"/>
    <p:sldId id="305" r:id="rId9"/>
    <p:sldId id="259" r:id="rId10"/>
    <p:sldId id="260" r:id="rId11"/>
    <p:sldId id="308" r:id="rId12"/>
    <p:sldId id="261" r:id="rId13"/>
    <p:sldId id="264" r:id="rId14"/>
    <p:sldId id="266" r:id="rId15"/>
    <p:sldId id="268" r:id="rId16"/>
    <p:sldId id="287" r:id="rId17"/>
    <p:sldId id="288" r:id="rId18"/>
    <p:sldId id="289" r:id="rId19"/>
    <p:sldId id="297" r:id="rId20"/>
    <p:sldId id="311" r:id="rId21"/>
    <p:sldId id="299" r:id="rId22"/>
    <p:sldId id="291" r:id="rId23"/>
    <p:sldId id="277" r:id="rId24"/>
    <p:sldId id="272" r:id="rId25"/>
    <p:sldId id="278" r:id="rId26"/>
    <p:sldId id="292" r:id="rId27"/>
    <p:sldId id="293" r:id="rId28"/>
    <p:sldId id="294" r:id="rId29"/>
    <p:sldId id="273" r:id="rId30"/>
    <p:sldId id="295" r:id="rId31"/>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7860BC-922B-477E-9403-606CEFECFD8A}">
          <p14:sldIdLst>
            <p14:sldId id="256"/>
            <p14:sldId id="300"/>
            <p14:sldId id="258"/>
            <p14:sldId id="312"/>
            <p14:sldId id="302"/>
            <p14:sldId id="310"/>
            <p14:sldId id="303"/>
            <p14:sldId id="305"/>
            <p14:sldId id="259"/>
            <p14:sldId id="260"/>
            <p14:sldId id="308"/>
            <p14:sldId id="261"/>
            <p14:sldId id="264"/>
            <p14:sldId id="266"/>
            <p14:sldId id="268"/>
          </p14:sldIdLst>
        </p14:section>
        <p14:section name="Untitled Section" id="{27DB71A6-3BF4-49DF-8C41-63395DD27D96}">
          <p14:sldIdLst>
            <p14:sldId id="287"/>
            <p14:sldId id="288"/>
            <p14:sldId id="289"/>
            <p14:sldId id="297"/>
            <p14:sldId id="311"/>
            <p14:sldId id="299"/>
            <p14:sldId id="291"/>
            <p14:sldId id="277"/>
            <p14:sldId id="272"/>
          </p14:sldIdLst>
        </p14:section>
        <p14:section name="Untitled Section" id="{1B6E6642-28C7-491B-BACE-471575D4999D}">
          <p14:sldIdLst>
            <p14:sldId id="278"/>
            <p14:sldId id="292"/>
            <p14:sldId id="293"/>
            <p14:sldId id="294"/>
            <p14:sldId id="273"/>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445" autoAdjust="0"/>
  </p:normalViewPr>
  <p:slideViewPr>
    <p:cSldViewPr>
      <p:cViewPr>
        <p:scale>
          <a:sx n="90" d="100"/>
          <a:sy n="90" d="100"/>
        </p:scale>
        <p:origin x="-840" y="11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9A3AB-62AE-4C27-A780-23BD6C454EBC}" type="datetimeFigureOut">
              <a:rPr lang="nl-BE" smtClean="0"/>
              <a:t>12/11/2014</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158E14-405A-4A91-A7D3-B1B39F577A64}" type="slidenum">
              <a:rPr lang="nl-BE" smtClean="0"/>
              <a:t>‹#›</a:t>
            </a:fld>
            <a:endParaRPr lang="nl-BE"/>
          </a:p>
        </p:txBody>
      </p:sp>
    </p:spTree>
    <p:extLst>
      <p:ext uri="{BB962C8B-B14F-4D97-AF65-F5344CB8AC3E}">
        <p14:creationId xmlns:p14="http://schemas.microsoft.com/office/powerpoint/2010/main" val="282339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We are the research </a:t>
            </a:r>
            <a:r>
              <a:rPr lang="nl-NL" dirty="0" err="1" smtClean="0"/>
              <a:t>group</a:t>
            </a:r>
            <a:r>
              <a:rPr lang="nl-NL" baseline="0" dirty="0" smtClean="0"/>
              <a:t> Health, Media &amp; Society, </a:t>
            </a:r>
            <a:r>
              <a:rPr lang="nl-NL" baseline="0" dirty="0" err="1" smtClean="0"/>
              <a:t>based</a:t>
            </a:r>
            <a:r>
              <a:rPr lang="nl-NL" baseline="0" dirty="0" smtClean="0"/>
              <a:t> on a </a:t>
            </a:r>
            <a:r>
              <a:rPr lang="nl-NL" baseline="0" dirty="0" err="1" smtClean="0"/>
              <a:t>collaboration</a:t>
            </a:r>
            <a:r>
              <a:rPr lang="nl-NL" baseline="0" dirty="0" smtClean="0"/>
              <a:t> </a:t>
            </a:r>
            <a:r>
              <a:rPr lang="nl-NL" baseline="0" dirty="0" err="1" smtClean="0"/>
              <a:t>between</a:t>
            </a:r>
            <a:r>
              <a:rPr lang="nl-NL" baseline="0" dirty="0" smtClean="0"/>
              <a:t> different </a:t>
            </a:r>
            <a:r>
              <a:rPr lang="nl-NL" baseline="0" dirty="0" err="1" smtClean="0"/>
              <a:t>faculties</a:t>
            </a:r>
            <a:r>
              <a:rPr lang="nl-NL" baseline="0" dirty="0" smtClean="0"/>
              <a:t> at </a:t>
            </a:r>
            <a:r>
              <a:rPr lang="nl-NL" baseline="0" dirty="0" err="1" smtClean="0"/>
              <a:t>Ghent</a:t>
            </a:r>
            <a:r>
              <a:rPr lang="nl-NL" baseline="0" dirty="0" smtClean="0"/>
              <a:t> University. </a:t>
            </a:r>
            <a:r>
              <a:rPr lang="nl-NL" baseline="0" dirty="0" err="1" smtClean="0"/>
              <a:t>Our</a:t>
            </a:r>
            <a:r>
              <a:rPr lang="nl-NL" baseline="0" dirty="0" smtClean="0"/>
              <a:t> </a:t>
            </a:r>
            <a:r>
              <a:rPr lang="nl-NL" baseline="0" dirty="0" err="1" smtClean="0"/>
              <a:t>main</a:t>
            </a:r>
            <a:r>
              <a:rPr lang="nl-NL" baseline="0" dirty="0" smtClean="0"/>
              <a:t> research goal is </a:t>
            </a:r>
            <a:r>
              <a:rPr lang="nl-NL" baseline="0" dirty="0" err="1" smtClean="0"/>
              <a:t>focused</a:t>
            </a:r>
            <a:r>
              <a:rPr lang="nl-NL" baseline="0" dirty="0" smtClean="0"/>
              <a:t> on the </a:t>
            </a:r>
            <a:r>
              <a:rPr lang="nl-NL" baseline="0" dirty="0" err="1" smtClean="0"/>
              <a:t>four-year</a:t>
            </a:r>
            <a:r>
              <a:rPr lang="nl-NL" baseline="0" dirty="0" smtClean="0"/>
              <a:t> research project “</a:t>
            </a:r>
            <a:r>
              <a:rPr lang="nl-NL" baseline="0" dirty="0" err="1" smtClean="0"/>
              <a:t>Deconstructing</a:t>
            </a:r>
            <a:r>
              <a:rPr lang="nl-NL" baseline="0" dirty="0" smtClean="0"/>
              <a:t> health </a:t>
            </a:r>
            <a:r>
              <a:rPr lang="nl-NL" baseline="0" dirty="0" err="1" smtClean="0"/>
              <a:t>news</a:t>
            </a:r>
            <a:r>
              <a:rPr lang="nl-NL" baseline="0" dirty="0" smtClean="0"/>
              <a:t>”. </a:t>
            </a:r>
            <a:endParaRPr lang="nl-BE"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a:t>
            </a:fld>
            <a:endParaRPr lang="nl-BE"/>
          </a:p>
        </p:txBody>
      </p:sp>
    </p:spTree>
    <p:extLst>
      <p:ext uri="{BB962C8B-B14F-4D97-AF65-F5344CB8AC3E}">
        <p14:creationId xmlns:p14="http://schemas.microsoft.com/office/powerpoint/2010/main" val="327824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14</a:t>
            </a:fld>
            <a:endParaRPr lang="nl-BE"/>
          </a:p>
        </p:txBody>
      </p:sp>
    </p:spTree>
    <p:extLst>
      <p:ext uri="{BB962C8B-B14F-4D97-AF65-F5344CB8AC3E}">
        <p14:creationId xmlns:p14="http://schemas.microsoft.com/office/powerpoint/2010/main" val="352471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aim to examine the lifecycle of news stories on elderly-related issues. I will map the complex discursive processes and professional routines that shape press releases and newspaper articles. Is news that is initiated by corporate Public Relations offices simply reproduced more or less verbatim in the media, or do journalists make critical inquiries into the issues discussed and </a:t>
            </a:r>
            <a:r>
              <a:rPr lang="en-US" sz="1200" kern="1200" dirty="0" err="1" smtClean="0">
                <a:solidFill>
                  <a:schemeClr val="tx1"/>
                </a:solidFill>
                <a:effectLst/>
                <a:latin typeface="+mn-lt"/>
                <a:ea typeface="+mn-ea"/>
                <a:cs typeface="+mn-cs"/>
              </a:rPr>
              <a:t>recontextualise</a:t>
            </a:r>
            <a:r>
              <a:rPr lang="en-US" sz="1200" kern="1200" dirty="0" smtClean="0">
                <a:solidFill>
                  <a:schemeClr val="tx1"/>
                </a:solidFill>
                <a:effectLst/>
                <a:latin typeface="+mn-lt"/>
                <a:ea typeface="+mn-ea"/>
                <a:cs typeface="+mn-cs"/>
              </a:rPr>
              <a:t> what they have read in the PR-messages and press releases? Do the stakeholders actually do what they claim to do in WP1? Put simply, I will scrutinize not what is written, but how it is written. Why does a journalist or PR-officer construct his or her story this or that way? And what factors influence the journalists’ or PR-officer’s choices in the construction of a news story?</a:t>
            </a:r>
            <a:endParaRPr lang="nl-BE" sz="1200" kern="1200" dirty="0" smtClean="0">
              <a:solidFill>
                <a:schemeClr val="tx1"/>
              </a:solidFill>
              <a:effectLst/>
              <a:latin typeface="+mn-lt"/>
              <a:ea typeface="+mn-ea"/>
              <a:cs typeface="+mn-cs"/>
            </a:endParaRPr>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15</a:t>
            </a:fld>
            <a:endParaRPr lang="nl-BE"/>
          </a:p>
        </p:txBody>
      </p:sp>
    </p:spTree>
    <p:extLst>
      <p:ext uri="{BB962C8B-B14F-4D97-AF65-F5344CB8AC3E}">
        <p14:creationId xmlns:p14="http://schemas.microsoft.com/office/powerpoint/2010/main" val="309510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17</a:t>
            </a:fld>
            <a:endParaRPr lang="nl-BE"/>
          </a:p>
        </p:txBody>
      </p:sp>
    </p:spTree>
    <p:extLst>
      <p:ext uri="{BB962C8B-B14F-4D97-AF65-F5344CB8AC3E}">
        <p14:creationId xmlns:p14="http://schemas.microsoft.com/office/powerpoint/2010/main" val="49611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3</a:t>
            </a:fld>
            <a:endParaRPr lang="nl-BE"/>
          </a:p>
        </p:txBody>
      </p:sp>
    </p:spTree>
    <p:extLst>
      <p:ext uri="{BB962C8B-B14F-4D97-AF65-F5344CB8AC3E}">
        <p14:creationId xmlns:p14="http://schemas.microsoft.com/office/powerpoint/2010/main" val="342093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Not related to the elderly population, but very</a:t>
            </a:r>
            <a:r>
              <a:rPr lang="en-US" baseline="0" noProof="0" dirty="0" smtClean="0"/>
              <a:t> c</a:t>
            </a:r>
            <a:r>
              <a:rPr lang="en-US" noProof="0" dirty="0" smtClean="0"/>
              <a:t>ontroversial</a:t>
            </a:r>
            <a:r>
              <a:rPr lang="en-US" baseline="0" noProof="0" dirty="0" smtClean="0"/>
              <a:t> case in Belgium. Example of how the interests of seemingly contradictory stakeholders (</a:t>
            </a:r>
            <a:r>
              <a:rPr lang="en-US" baseline="0" noProof="0" dirty="0" err="1" smtClean="0"/>
              <a:t>pharma</a:t>
            </a:r>
            <a:r>
              <a:rPr lang="en-US" baseline="0" noProof="0" dirty="0" smtClean="0"/>
              <a:t> and patients) can sometimes be aligned. Controversial in this case is the way in which the pharmaceutical company selected a mediagenic patient to attract more coverage and put pressure on the government to refund their drugs and thereby increase sales and profits. </a:t>
            </a:r>
            <a:endParaRPr lang="en-US" noProof="0"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5</a:t>
            </a:fld>
            <a:endParaRPr lang="nl-BE"/>
          </a:p>
        </p:txBody>
      </p:sp>
    </p:spTree>
    <p:extLst>
      <p:ext uri="{BB962C8B-B14F-4D97-AF65-F5344CB8AC3E}">
        <p14:creationId xmlns:p14="http://schemas.microsoft.com/office/powerpoint/2010/main" val="103621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Not related to the elderly population, but very</a:t>
            </a:r>
            <a:r>
              <a:rPr lang="en-US" baseline="0" noProof="0" dirty="0" smtClean="0"/>
              <a:t> c</a:t>
            </a:r>
            <a:r>
              <a:rPr lang="en-US" noProof="0" dirty="0" smtClean="0"/>
              <a:t>ontroversial</a:t>
            </a:r>
            <a:r>
              <a:rPr lang="en-US" baseline="0" noProof="0" dirty="0" smtClean="0"/>
              <a:t> case in Belgium. Example of how the interests of seemingly contradictory stakeholders (</a:t>
            </a:r>
            <a:r>
              <a:rPr lang="en-US" baseline="0" noProof="0" dirty="0" err="1" smtClean="0"/>
              <a:t>pharma</a:t>
            </a:r>
            <a:r>
              <a:rPr lang="en-US" baseline="0" noProof="0" dirty="0" smtClean="0"/>
              <a:t> and patients) can sometimes be aligned. Controversial in this case is the way in which the pharmaceutical company selected a mediagenic patient to attract more coverage and put pressure on the government to refund their drugs and thereby increase sales and profits. </a:t>
            </a:r>
            <a:endParaRPr lang="en-US" noProof="0"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6</a:t>
            </a:fld>
            <a:endParaRPr lang="nl-BE"/>
          </a:p>
        </p:txBody>
      </p:sp>
    </p:spTree>
    <p:extLst>
      <p:ext uri="{BB962C8B-B14F-4D97-AF65-F5344CB8AC3E}">
        <p14:creationId xmlns:p14="http://schemas.microsoft.com/office/powerpoint/2010/main" val="10362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Where</a:t>
            </a:r>
            <a:r>
              <a:rPr lang="nl-NL" baseline="0" dirty="0" smtClean="0"/>
              <a:t> does </a:t>
            </a:r>
            <a:r>
              <a:rPr lang="nl-NL" baseline="0" dirty="0" err="1" smtClean="0"/>
              <a:t>our</a:t>
            </a:r>
            <a:r>
              <a:rPr lang="nl-NL" baseline="0" dirty="0" smtClean="0"/>
              <a:t> focus on health </a:t>
            </a:r>
            <a:r>
              <a:rPr lang="nl-NL" baseline="0" dirty="0" err="1" smtClean="0"/>
              <a:t>news</a:t>
            </a:r>
            <a:r>
              <a:rPr lang="nl-NL" baseline="0" dirty="0" smtClean="0"/>
              <a:t> </a:t>
            </a:r>
            <a:r>
              <a:rPr lang="nl-NL" baseline="0" dirty="0" err="1" smtClean="0"/>
              <a:t>come</a:t>
            </a:r>
            <a:r>
              <a:rPr lang="nl-NL" baseline="0" dirty="0" smtClean="0"/>
              <a:t> </a:t>
            </a:r>
            <a:r>
              <a:rPr lang="nl-NL" baseline="0" dirty="0" err="1" smtClean="0"/>
              <a:t>from</a:t>
            </a:r>
            <a:r>
              <a:rPr lang="nl-NL" baseline="0" dirty="0" smtClean="0"/>
              <a:t>?</a:t>
            </a:r>
            <a:endParaRPr lang="nl-NL" dirty="0" smtClean="0"/>
          </a:p>
          <a:p>
            <a:endParaRPr lang="nl-NL" dirty="0" smtClean="0"/>
          </a:p>
          <a:p>
            <a:r>
              <a:rPr lang="nl-NL" dirty="0" err="1" smtClean="0"/>
              <a:t>If</a:t>
            </a:r>
            <a:r>
              <a:rPr lang="nl-NL" dirty="0" smtClean="0"/>
              <a:t> we look at </a:t>
            </a:r>
            <a:r>
              <a:rPr lang="nl-NL" dirty="0" err="1" smtClean="0"/>
              <a:t>this</a:t>
            </a:r>
            <a:r>
              <a:rPr lang="nl-NL" dirty="0" smtClean="0"/>
              <a:t> stat,</a:t>
            </a:r>
            <a:r>
              <a:rPr lang="nl-NL" baseline="0" dirty="0" smtClean="0"/>
              <a:t> we </a:t>
            </a:r>
            <a:r>
              <a:rPr lang="nl-NL" baseline="0" dirty="0" err="1" smtClean="0"/>
              <a:t>can</a:t>
            </a:r>
            <a:r>
              <a:rPr lang="nl-NL" baseline="0" dirty="0" smtClean="0"/>
              <a:t> </a:t>
            </a:r>
            <a:r>
              <a:rPr lang="nl-NL" baseline="0" dirty="0" err="1" smtClean="0"/>
              <a:t>see</a:t>
            </a:r>
            <a:r>
              <a:rPr lang="nl-NL" baseline="0" dirty="0" smtClean="0"/>
              <a:t> </a:t>
            </a:r>
            <a:r>
              <a:rPr lang="nl-NL" baseline="0" dirty="0" err="1" smtClean="0"/>
              <a:t>that</a:t>
            </a:r>
            <a:r>
              <a:rPr lang="nl-NL" baseline="0" dirty="0" smtClean="0"/>
              <a:t> the </a:t>
            </a:r>
            <a:r>
              <a:rPr lang="nl-NL" baseline="0" dirty="0" err="1" smtClean="0"/>
              <a:t>total</a:t>
            </a:r>
            <a:r>
              <a:rPr lang="nl-NL" baseline="0" dirty="0" smtClean="0"/>
              <a:t> </a:t>
            </a:r>
            <a:r>
              <a:rPr lang="nl-NL" baseline="0" dirty="0" err="1" smtClean="0"/>
              <a:t>cost</a:t>
            </a:r>
            <a:r>
              <a:rPr lang="nl-NL" baseline="0" dirty="0" smtClean="0"/>
              <a:t> of </a:t>
            </a:r>
            <a:r>
              <a:rPr lang="nl-NL" baseline="0" dirty="0" err="1" smtClean="0"/>
              <a:t>our</a:t>
            </a:r>
            <a:r>
              <a:rPr lang="nl-NL" baseline="0" dirty="0" smtClean="0"/>
              <a:t> health care system is </a:t>
            </a:r>
            <a:r>
              <a:rPr lang="nl-NL" baseline="0" dirty="0" err="1" smtClean="0"/>
              <a:t>increasing</a:t>
            </a:r>
            <a:r>
              <a:rPr lang="nl-NL" baseline="0" dirty="0" smtClean="0"/>
              <a:t> at a </a:t>
            </a:r>
            <a:r>
              <a:rPr lang="nl-NL" baseline="0" dirty="0" err="1" smtClean="0"/>
              <a:t>hogher</a:t>
            </a:r>
            <a:r>
              <a:rPr lang="nl-NL" baseline="0" dirty="0" smtClean="0"/>
              <a:t> </a:t>
            </a:r>
            <a:r>
              <a:rPr lang="nl-NL" baseline="0" dirty="0" err="1" smtClean="0"/>
              <a:t>rate</a:t>
            </a:r>
            <a:r>
              <a:rPr lang="nl-NL" baseline="0" dirty="0" smtClean="0"/>
              <a:t> </a:t>
            </a:r>
            <a:r>
              <a:rPr lang="nl-NL" baseline="0" dirty="0" err="1" smtClean="0"/>
              <a:t>than</a:t>
            </a:r>
            <a:r>
              <a:rPr lang="nl-NL" baseline="0" dirty="0" smtClean="0"/>
              <a:t> </a:t>
            </a:r>
            <a:r>
              <a:rPr lang="nl-NL" baseline="0" dirty="0" err="1" smtClean="0"/>
              <a:t>our</a:t>
            </a:r>
            <a:r>
              <a:rPr lang="nl-NL" baseline="0" dirty="0" smtClean="0"/>
              <a:t> </a:t>
            </a:r>
            <a:r>
              <a:rPr lang="nl-NL" baseline="0" dirty="0" err="1" smtClean="0"/>
              <a:t>gross</a:t>
            </a:r>
            <a:r>
              <a:rPr lang="nl-NL" baseline="0" dirty="0" smtClean="0"/>
              <a:t> </a:t>
            </a:r>
            <a:r>
              <a:rPr lang="nl-NL" baseline="0" dirty="0" err="1" smtClean="0"/>
              <a:t>national</a:t>
            </a:r>
            <a:r>
              <a:rPr lang="nl-NL" baseline="0" dirty="0" smtClean="0"/>
              <a:t> product, </a:t>
            </a:r>
            <a:r>
              <a:rPr lang="nl-NL" baseline="0" dirty="0" err="1" smtClean="0"/>
              <a:t>which</a:t>
            </a:r>
            <a:r>
              <a:rPr lang="nl-NL" baseline="0" dirty="0" smtClean="0"/>
              <a:t> </a:t>
            </a:r>
            <a:r>
              <a:rPr lang="nl-NL" baseline="0" dirty="0" err="1" smtClean="0"/>
              <a:t>raises</a:t>
            </a:r>
            <a:r>
              <a:rPr lang="nl-NL" baseline="0" dirty="0" smtClean="0"/>
              <a:t> concerns </a:t>
            </a:r>
            <a:r>
              <a:rPr lang="nl-NL" baseline="0" dirty="0" err="1" smtClean="0"/>
              <a:t>about</a:t>
            </a:r>
            <a:r>
              <a:rPr lang="nl-NL" baseline="0" dirty="0" smtClean="0"/>
              <a:t> the </a:t>
            </a:r>
            <a:r>
              <a:rPr lang="nl-NL" baseline="0" dirty="0" err="1" smtClean="0"/>
              <a:t>affordability</a:t>
            </a:r>
            <a:r>
              <a:rPr lang="nl-NL" baseline="0" dirty="0" smtClean="0"/>
              <a:t> of </a:t>
            </a:r>
            <a:r>
              <a:rPr lang="nl-NL" baseline="0" dirty="0" err="1" smtClean="0"/>
              <a:t>our</a:t>
            </a:r>
            <a:r>
              <a:rPr lang="nl-NL" baseline="0" dirty="0" smtClean="0"/>
              <a:t> health care system. </a:t>
            </a:r>
            <a:r>
              <a:rPr lang="nl-NL" baseline="0" dirty="0" err="1" smtClean="0"/>
              <a:t>This</a:t>
            </a:r>
            <a:r>
              <a:rPr lang="nl-NL" baseline="0" dirty="0" smtClean="0"/>
              <a:t> major </a:t>
            </a:r>
            <a:r>
              <a:rPr lang="nl-NL" baseline="0" dirty="0" err="1" smtClean="0"/>
              <a:t>increase</a:t>
            </a:r>
            <a:r>
              <a:rPr lang="nl-NL" baseline="0" dirty="0" smtClean="0"/>
              <a:t> of health care </a:t>
            </a:r>
            <a:r>
              <a:rPr lang="nl-NL" baseline="0" dirty="0" err="1" smtClean="0"/>
              <a:t>costs</a:t>
            </a:r>
            <a:r>
              <a:rPr lang="nl-NL" baseline="0" dirty="0" smtClean="0"/>
              <a:t> is </a:t>
            </a:r>
            <a:r>
              <a:rPr lang="nl-NL" baseline="0" dirty="0" err="1" smtClean="0"/>
              <a:t>related</a:t>
            </a:r>
            <a:r>
              <a:rPr lang="nl-NL" baseline="0" dirty="0" smtClean="0"/>
              <a:t> </a:t>
            </a:r>
            <a:r>
              <a:rPr lang="nl-NL" baseline="0" dirty="0" err="1" smtClean="0"/>
              <a:t>to</a:t>
            </a:r>
            <a:r>
              <a:rPr lang="nl-NL" baseline="0" dirty="0" smtClean="0"/>
              <a:t> different </a:t>
            </a:r>
            <a:r>
              <a:rPr lang="nl-NL" baseline="0" dirty="0" err="1" smtClean="0"/>
              <a:t>shifts</a:t>
            </a:r>
            <a:r>
              <a:rPr lang="nl-NL" baseline="0" dirty="0" smtClean="0"/>
              <a:t>, </a:t>
            </a:r>
            <a:r>
              <a:rPr lang="nl-NL" baseline="0" dirty="0" err="1" smtClean="0"/>
              <a:t>such</a:t>
            </a:r>
            <a:r>
              <a:rPr lang="nl-NL" baseline="0" dirty="0" smtClean="0"/>
              <a:t> as </a:t>
            </a:r>
            <a:r>
              <a:rPr lang="nl-NL" baseline="0" dirty="0" err="1" smtClean="0"/>
              <a:t>better</a:t>
            </a:r>
            <a:r>
              <a:rPr lang="nl-NL" baseline="0" dirty="0" smtClean="0"/>
              <a:t> </a:t>
            </a:r>
            <a:r>
              <a:rPr lang="nl-NL" baseline="0" dirty="0" err="1" smtClean="0"/>
              <a:t>treatments</a:t>
            </a:r>
            <a:r>
              <a:rPr lang="nl-NL" baseline="0" dirty="0" smtClean="0"/>
              <a:t> </a:t>
            </a:r>
            <a:r>
              <a:rPr lang="nl-NL" baseline="0" dirty="0" err="1" smtClean="0"/>
              <a:t>and</a:t>
            </a:r>
            <a:r>
              <a:rPr lang="nl-NL" baseline="0" dirty="0" smtClean="0"/>
              <a:t> </a:t>
            </a:r>
            <a:r>
              <a:rPr lang="nl-NL" baseline="0" dirty="0" err="1" smtClean="0"/>
              <a:t>also</a:t>
            </a:r>
            <a:r>
              <a:rPr lang="nl-NL" baseline="0" dirty="0" smtClean="0"/>
              <a:t> the </a:t>
            </a:r>
            <a:r>
              <a:rPr lang="nl-NL" baseline="0" dirty="0" err="1" smtClean="0"/>
              <a:t>ageing</a:t>
            </a:r>
            <a:r>
              <a:rPr lang="nl-NL" baseline="0" dirty="0" smtClean="0"/>
              <a:t> of the </a:t>
            </a:r>
            <a:r>
              <a:rPr lang="nl-NL" baseline="0" dirty="0" err="1" smtClean="0"/>
              <a:t>population</a:t>
            </a:r>
            <a:r>
              <a:rPr lang="nl-NL" baseline="0" dirty="0" smtClean="0"/>
              <a:t>. </a:t>
            </a:r>
            <a:r>
              <a:rPr lang="nl-NL" baseline="0" dirty="0" err="1" smtClean="0"/>
              <a:t>This</a:t>
            </a:r>
            <a:r>
              <a:rPr lang="nl-NL" baseline="0" dirty="0" smtClean="0"/>
              <a:t> is </a:t>
            </a:r>
            <a:r>
              <a:rPr lang="nl-NL" baseline="0" dirty="0" err="1" smtClean="0"/>
              <a:t>why</a:t>
            </a:r>
            <a:r>
              <a:rPr lang="nl-NL" baseline="0" dirty="0" smtClean="0"/>
              <a:t> we focus </a:t>
            </a:r>
            <a:r>
              <a:rPr lang="nl-NL" baseline="0" dirty="0" err="1" smtClean="0"/>
              <a:t>especially</a:t>
            </a:r>
            <a:r>
              <a:rPr lang="nl-NL" baseline="0" dirty="0" smtClean="0"/>
              <a:t> on the </a:t>
            </a:r>
            <a:r>
              <a:rPr lang="nl-NL" baseline="0" dirty="0" err="1" smtClean="0"/>
              <a:t>construction</a:t>
            </a:r>
            <a:r>
              <a:rPr lang="nl-NL" baseline="0" dirty="0" smtClean="0"/>
              <a:t> </a:t>
            </a:r>
            <a:r>
              <a:rPr lang="nl-NL" baseline="0" dirty="0" err="1" smtClean="0"/>
              <a:t>and</a:t>
            </a:r>
            <a:r>
              <a:rPr lang="nl-NL" baseline="0" dirty="0" smtClean="0"/>
              <a:t> </a:t>
            </a:r>
            <a:r>
              <a:rPr lang="nl-NL" baseline="0" dirty="0" err="1" smtClean="0"/>
              <a:t>deconstruction</a:t>
            </a:r>
            <a:r>
              <a:rPr lang="nl-NL" baseline="0" dirty="0" smtClean="0"/>
              <a:t> of </a:t>
            </a:r>
            <a:r>
              <a:rPr lang="nl-NL" baseline="0" dirty="0" err="1" smtClean="0"/>
              <a:t>elderly-related</a:t>
            </a:r>
            <a:r>
              <a:rPr lang="nl-NL" baseline="0" dirty="0" smtClean="0"/>
              <a:t> health issues.</a:t>
            </a:r>
            <a:endParaRPr lang="nl-BE"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9</a:t>
            </a:fld>
            <a:endParaRPr lang="nl-BE"/>
          </a:p>
        </p:txBody>
      </p:sp>
    </p:spTree>
    <p:extLst>
      <p:ext uri="{BB962C8B-B14F-4D97-AF65-F5344CB8AC3E}">
        <p14:creationId xmlns:p14="http://schemas.microsoft.com/office/powerpoint/2010/main" val="22082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focus is on the </a:t>
            </a:r>
            <a:r>
              <a:rPr lang="en-US" sz="1200" b="1" kern="1200" dirty="0" smtClean="0">
                <a:solidFill>
                  <a:schemeClr val="tx1"/>
                </a:solidFill>
                <a:effectLst/>
                <a:latin typeface="+mn-lt"/>
                <a:ea typeface="+mn-ea"/>
                <a:cs typeface="+mn-cs"/>
              </a:rPr>
              <a:t>elderly</a:t>
            </a:r>
            <a:r>
              <a:rPr lang="en-US" sz="1200" kern="1200" dirty="0" smtClean="0">
                <a:solidFill>
                  <a:schemeClr val="tx1"/>
                </a:solidFill>
                <a:effectLst/>
                <a:latin typeface="+mn-lt"/>
                <a:ea typeface="+mn-ea"/>
                <a:cs typeface="+mn-cs"/>
              </a:rPr>
              <a:t>, who constitute an increasingly important player in the context of health news and communication. Current demographic projections expect that in 2015 19% and in 2030 25% of the Belgian population will be over 65. Health issues are very important to the elderly: they consume more than 40% of all prescribed drugs (RIZIV) and concerns about the future make them very sensitive to health-related news. </a:t>
            </a:r>
            <a:endParaRPr lang="nl-BE"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10</a:t>
            </a:fld>
            <a:endParaRPr lang="nl-BE"/>
          </a:p>
        </p:txBody>
      </p:sp>
    </p:spTree>
    <p:extLst>
      <p:ext uri="{BB962C8B-B14F-4D97-AF65-F5344CB8AC3E}">
        <p14:creationId xmlns:p14="http://schemas.microsoft.com/office/powerpoint/2010/main" val="210493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u="sng" dirty="0" err="1" smtClean="0"/>
              <a:t>Medicalization</a:t>
            </a:r>
            <a:r>
              <a:rPr lang="nl-NL" dirty="0" smtClean="0"/>
              <a:t> = </a:t>
            </a:r>
            <a:r>
              <a:rPr lang="en-US" sz="1200" i="1" kern="1200" dirty="0" smtClean="0">
                <a:solidFill>
                  <a:schemeClr val="tx1"/>
                </a:solidFill>
                <a:effectLst/>
                <a:latin typeface="+mn-lt"/>
                <a:ea typeface="+mn-ea"/>
                <a:cs typeface="+mn-cs"/>
              </a:rPr>
              <a:t>the processes by which social phenomena come to be perceived and treated as illnesses</a:t>
            </a:r>
            <a:r>
              <a:rPr lang="en-US" sz="1200" kern="1200" dirty="0" smtClean="0">
                <a:solidFill>
                  <a:schemeClr val="tx1"/>
                </a:solidFill>
                <a:effectLst/>
                <a:latin typeface="+mn-lt"/>
                <a:ea typeface="+mn-ea"/>
                <a:cs typeface="+mn-cs"/>
              </a:rPr>
              <a:t>”  such as deviant </a:t>
            </a:r>
            <a:r>
              <a:rPr lang="en-US" sz="1200" kern="1200" dirty="0" err="1" smtClean="0">
                <a:solidFill>
                  <a:schemeClr val="tx1"/>
                </a:solidFill>
                <a:effectLst/>
                <a:latin typeface="+mn-lt"/>
                <a:ea typeface="+mn-ea"/>
                <a:cs typeface="+mn-cs"/>
              </a:rPr>
              <a:t>behaviours</a:t>
            </a:r>
            <a:r>
              <a:rPr lang="en-US" sz="1200" kern="1200" dirty="0" smtClean="0">
                <a:solidFill>
                  <a:schemeClr val="tx1"/>
                </a:solidFill>
                <a:effectLst/>
                <a:latin typeface="+mn-lt"/>
                <a:ea typeface="+mn-ea"/>
                <a:cs typeface="+mn-cs"/>
              </a:rPr>
              <a:t>, mourning,</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u="sng" kern="1200" baseline="0" dirty="0" err="1" smtClean="0">
                <a:solidFill>
                  <a:schemeClr val="tx1"/>
                </a:solidFill>
                <a:effectLst/>
                <a:latin typeface="+mn-lt"/>
                <a:ea typeface="+mn-ea"/>
                <a:cs typeface="+mn-cs"/>
              </a:rPr>
              <a:t>Healthism</a:t>
            </a:r>
            <a:r>
              <a:rPr lang="en-US" sz="1200" kern="1200" baseline="0" dirty="0" smtClean="0">
                <a:solidFill>
                  <a:schemeClr val="tx1"/>
                </a:solidFill>
                <a:effectLst/>
                <a:latin typeface="+mn-lt"/>
                <a:ea typeface="+mn-ea"/>
                <a:cs typeface="+mn-cs"/>
              </a:rPr>
              <a:t> = increased attention for healthy lifestyles as normative behavior</a:t>
            </a:r>
          </a:p>
          <a:p>
            <a:endParaRPr lang="en-US" sz="1200" kern="1200" baseline="0" dirty="0" smtClean="0">
              <a:solidFill>
                <a:schemeClr val="tx1"/>
              </a:solidFill>
              <a:effectLst/>
              <a:latin typeface="+mn-lt"/>
              <a:ea typeface="+mn-ea"/>
              <a:cs typeface="+mn-cs"/>
            </a:endParaRPr>
          </a:p>
          <a:p>
            <a:r>
              <a:rPr lang="nl-NL" sz="1200" u="sng" kern="1200" baseline="0" dirty="0" err="1" smtClean="0">
                <a:solidFill>
                  <a:schemeClr val="tx1"/>
                </a:solidFill>
                <a:effectLst/>
                <a:latin typeface="+mn-lt"/>
                <a:ea typeface="+mn-ea"/>
                <a:cs typeface="+mn-cs"/>
              </a:rPr>
              <a:t>Debate</a:t>
            </a:r>
            <a:r>
              <a:rPr lang="nl-NL" sz="1200" u="none" kern="1200" baseline="0" dirty="0" smtClean="0">
                <a:solidFill>
                  <a:schemeClr val="tx1"/>
                </a:solidFill>
                <a:effectLst/>
                <a:latin typeface="+mn-lt"/>
                <a:ea typeface="+mn-ea"/>
                <a:cs typeface="+mn-cs"/>
              </a:rPr>
              <a:t> = Both </a:t>
            </a:r>
            <a:r>
              <a:rPr lang="nl-NL" sz="1200" u="none" kern="1200" baseline="0" dirty="0" err="1" smtClean="0">
                <a:solidFill>
                  <a:schemeClr val="tx1"/>
                </a:solidFill>
                <a:effectLst/>
                <a:latin typeface="+mn-lt"/>
                <a:ea typeface="+mn-ea"/>
                <a:cs typeface="+mn-cs"/>
              </a:rPr>
              <a:t>perspectives</a:t>
            </a:r>
            <a:r>
              <a:rPr lang="nl-NL" sz="1200" u="none" kern="1200" baseline="0" dirty="0" smtClean="0">
                <a:solidFill>
                  <a:schemeClr val="tx1"/>
                </a:solidFill>
                <a:effectLst/>
                <a:latin typeface="+mn-lt"/>
                <a:ea typeface="+mn-ea"/>
                <a:cs typeface="+mn-cs"/>
              </a:rPr>
              <a:t> </a:t>
            </a:r>
            <a:r>
              <a:rPr lang="nl-NL" sz="1200" u="none" kern="1200" baseline="0" dirty="0" err="1" smtClean="0">
                <a:solidFill>
                  <a:schemeClr val="tx1"/>
                </a:solidFill>
                <a:effectLst/>
                <a:latin typeface="+mn-lt"/>
                <a:ea typeface="+mn-ea"/>
                <a:cs typeface="+mn-cs"/>
              </a:rPr>
              <a:t>agree</a:t>
            </a:r>
            <a:r>
              <a:rPr lang="nl-NL" sz="1200" u="none" kern="1200" baseline="0" dirty="0" smtClean="0">
                <a:solidFill>
                  <a:schemeClr val="tx1"/>
                </a:solidFill>
                <a:effectLst/>
                <a:latin typeface="+mn-lt"/>
                <a:ea typeface="+mn-ea"/>
                <a:cs typeface="+mn-cs"/>
              </a:rPr>
              <a:t> </a:t>
            </a:r>
            <a:r>
              <a:rPr lang="nl-NL" sz="1200" u="none" kern="1200" baseline="0" dirty="0" err="1" smtClean="0">
                <a:solidFill>
                  <a:schemeClr val="tx1"/>
                </a:solidFill>
                <a:effectLst/>
                <a:latin typeface="+mn-lt"/>
                <a:ea typeface="+mn-ea"/>
                <a:cs typeface="+mn-cs"/>
              </a:rPr>
              <a:t>that</a:t>
            </a:r>
            <a:r>
              <a:rPr lang="nl-NL" sz="120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medicalization has raised health literacy and has contributed to a more active patient involvement.</a:t>
            </a:r>
            <a:r>
              <a:rPr lang="en-US" sz="1200" kern="1200" baseline="0" dirty="0" smtClean="0">
                <a:solidFill>
                  <a:schemeClr val="tx1"/>
                </a:solidFill>
                <a:effectLst/>
                <a:latin typeface="+mn-lt"/>
                <a:ea typeface="+mn-ea"/>
                <a:cs typeface="+mn-cs"/>
              </a:rPr>
              <a:t> The difference lies in the fact that t</a:t>
            </a:r>
            <a:r>
              <a:rPr lang="en-US" sz="1200" kern="1200" dirty="0" smtClean="0">
                <a:solidFill>
                  <a:schemeClr val="tx1"/>
                </a:solidFill>
                <a:effectLst/>
                <a:latin typeface="+mn-lt"/>
                <a:ea typeface="+mn-ea"/>
                <a:cs typeface="+mn-cs"/>
              </a:rPr>
              <a:t>he first perspective tends to overestimate, while the second tends to underestimate the shared interests of citizens and the health industry.</a:t>
            </a:r>
            <a:endParaRPr lang="nl-BE" u="none"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11</a:t>
            </a:fld>
            <a:endParaRPr lang="nl-BE"/>
          </a:p>
        </p:txBody>
      </p:sp>
    </p:spTree>
    <p:extLst>
      <p:ext uri="{BB962C8B-B14F-4D97-AF65-F5344CB8AC3E}">
        <p14:creationId xmlns:p14="http://schemas.microsoft.com/office/powerpoint/2010/main" val="201635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distinguishes this project from previous efforts in this area is that we propose a holistic approach in which we extend our investigation </a:t>
            </a:r>
            <a:r>
              <a:rPr lang="en-US" sz="1200" u="sng" kern="1200" dirty="0" smtClean="0">
                <a:solidFill>
                  <a:schemeClr val="tx1"/>
                </a:solidFill>
                <a:effectLst/>
                <a:latin typeface="+mn-lt"/>
                <a:ea typeface="+mn-ea"/>
                <a:cs typeface="+mn-cs"/>
              </a:rPr>
              <a:t>beyond the newsroom towards 'the peripheries' of the news industry</a:t>
            </a:r>
            <a:r>
              <a:rPr lang="en-US" sz="1200" kern="1200" dirty="0" smtClean="0">
                <a:solidFill>
                  <a:schemeClr val="tx1"/>
                </a:solidFill>
                <a:effectLst/>
                <a:latin typeface="+mn-lt"/>
                <a:ea typeface="+mn-ea"/>
                <a:cs typeface="+mn-cs"/>
              </a:rPr>
              <a:t>. The following nine stakeholder categories will be looked at.</a:t>
            </a:r>
            <a:endParaRPr lang="nl-NL" dirty="0" smtClean="0"/>
          </a:p>
          <a:p>
            <a:endParaRPr lang="nl-NL" dirty="0" smtClean="0"/>
          </a:p>
          <a:p>
            <a:r>
              <a:rPr lang="nl-NL" dirty="0" smtClean="0"/>
              <a:t>We </a:t>
            </a:r>
            <a:r>
              <a:rPr lang="nl-NL" dirty="0" err="1" smtClean="0"/>
              <a:t>will</a:t>
            </a:r>
            <a:r>
              <a:rPr lang="nl-NL" dirty="0" smtClean="0"/>
              <a:t> </a:t>
            </a:r>
            <a:r>
              <a:rPr lang="nl-NL" dirty="0" err="1" smtClean="0"/>
              <a:t>analyze</a:t>
            </a:r>
            <a:r>
              <a:rPr lang="nl-NL" dirty="0" smtClean="0"/>
              <a:t> the relations </a:t>
            </a:r>
            <a:r>
              <a:rPr lang="nl-NL" dirty="0" err="1" smtClean="0"/>
              <a:t>between</a:t>
            </a:r>
            <a:r>
              <a:rPr lang="nl-NL" baseline="0" dirty="0" smtClean="0"/>
              <a:t> these stakeholders </a:t>
            </a:r>
            <a:r>
              <a:rPr lang="nl-NL" baseline="0" dirty="0" err="1" smtClean="0"/>
              <a:t>and</a:t>
            </a:r>
            <a:r>
              <a:rPr lang="nl-NL" baseline="0" dirty="0" smtClean="0"/>
              <a:t> the discourses </a:t>
            </a:r>
            <a:r>
              <a:rPr lang="nl-NL" baseline="0" dirty="0" err="1" smtClean="0"/>
              <a:t>that</a:t>
            </a:r>
            <a:r>
              <a:rPr lang="nl-NL" baseline="0" dirty="0" smtClean="0"/>
              <a:t> </a:t>
            </a:r>
            <a:r>
              <a:rPr lang="nl-NL" baseline="0" dirty="0" err="1" smtClean="0"/>
              <a:t>they</a:t>
            </a:r>
            <a:r>
              <a:rPr lang="nl-NL" baseline="0" dirty="0" smtClean="0"/>
              <a:t> </a:t>
            </a:r>
            <a:r>
              <a:rPr lang="nl-NL" baseline="0" dirty="0" err="1" smtClean="0"/>
              <a:t>produce</a:t>
            </a:r>
            <a:r>
              <a:rPr lang="nl-NL" baseline="0" dirty="0" smtClean="0"/>
              <a:t> </a:t>
            </a:r>
            <a:r>
              <a:rPr lang="nl-NL" baseline="0" dirty="0" err="1" smtClean="0"/>
              <a:t>and</a:t>
            </a:r>
            <a:r>
              <a:rPr lang="nl-NL" baseline="0" dirty="0" smtClean="0"/>
              <a:t> </a:t>
            </a:r>
            <a:r>
              <a:rPr lang="nl-NL" baseline="0" dirty="0" err="1" smtClean="0"/>
              <a:t>how</a:t>
            </a:r>
            <a:r>
              <a:rPr lang="nl-NL" baseline="0" dirty="0" smtClean="0"/>
              <a:t> </a:t>
            </a:r>
            <a:r>
              <a:rPr lang="nl-NL" baseline="0" dirty="0" err="1" smtClean="0"/>
              <a:t>they</a:t>
            </a:r>
            <a:r>
              <a:rPr lang="nl-NL" baseline="0" dirty="0" smtClean="0"/>
              <a:t> </a:t>
            </a:r>
            <a:r>
              <a:rPr lang="nl-NL" baseline="0" dirty="0" err="1" smtClean="0"/>
              <a:t>try</a:t>
            </a:r>
            <a:r>
              <a:rPr lang="nl-NL" baseline="0" dirty="0" smtClean="0"/>
              <a:t> </a:t>
            </a:r>
            <a:r>
              <a:rPr lang="nl-NL" baseline="0" dirty="0" err="1" smtClean="0"/>
              <a:t>to</a:t>
            </a:r>
            <a:r>
              <a:rPr lang="nl-NL" baseline="0" dirty="0" smtClean="0"/>
              <a:t> </a:t>
            </a:r>
            <a:r>
              <a:rPr lang="nl-NL" baseline="0" dirty="0" err="1" smtClean="0"/>
              <a:t>influence</a:t>
            </a:r>
            <a:r>
              <a:rPr lang="nl-NL" baseline="0" dirty="0" smtClean="0"/>
              <a:t> </a:t>
            </a:r>
            <a:r>
              <a:rPr lang="nl-NL" baseline="0" dirty="0" err="1" smtClean="0"/>
              <a:t>news</a:t>
            </a:r>
            <a:r>
              <a:rPr lang="nl-NL" baseline="0" dirty="0" smtClean="0"/>
              <a:t> </a:t>
            </a:r>
            <a:r>
              <a:rPr lang="nl-NL" baseline="0" dirty="0" err="1" smtClean="0"/>
              <a:t>coverage</a:t>
            </a:r>
            <a:r>
              <a:rPr lang="nl-NL" baseline="0" dirty="0" smtClean="0"/>
              <a:t>. </a:t>
            </a:r>
            <a:endParaRPr lang="nl-BE" dirty="0" smtClean="0"/>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12</a:t>
            </a:fld>
            <a:endParaRPr lang="nl-BE"/>
          </a:p>
        </p:txBody>
      </p:sp>
    </p:spTree>
    <p:extLst>
      <p:ext uri="{BB962C8B-B14F-4D97-AF65-F5344CB8AC3E}">
        <p14:creationId xmlns:p14="http://schemas.microsoft.com/office/powerpoint/2010/main" val="261236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smtClean="0">
                <a:solidFill>
                  <a:schemeClr val="tx1"/>
                </a:solidFill>
              </a:rPr>
              <a:t>Up till now most academic work on health in the news has variously focused on the text - the media message -, OR on its producers </a:t>
            </a:r>
          </a:p>
          <a:p>
            <a:r>
              <a:rPr lang="en-US" u="none" dirty="0" smtClean="0">
                <a:solidFill>
                  <a:schemeClr val="tx1"/>
                </a:solidFill>
              </a:rPr>
              <a:t>OR on its recipients, hence dividing the complex network of bottom-up and top-down processes in different unrelated spheres of interest and study, and not observing it in its totality. Therefore,</a:t>
            </a:r>
            <a:r>
              <a:rPr lang="en-US" u="none" baseline="0" dirty="0" smtClean="0">
                <a:solidFill>
                  <a:schemeClr val="tx1"/>
                </a:solidFill>
              </a:rPr>
              <a:t> until now we don not have a complete insight in the process of information exchange between different stakeholders and the audience.</a:t>
            </a:r>
            <a:endParaRPr lang="nl-BE" u="none" dirty="0" smtClean="0">
              <a:solidFill>
                <a:schemeClr val="tx1"/>
              </a:solidFill>
            </a:endParaRPr>
          </a:p>
          <a:p>
            <a:endParaRPr lang="nl-BE" dirty="0"/>
          </a:p>
        </p:txBody>
      </p:sp>
      <p:sp>
        <p:nvSpPr>
          <p:cNvPr id="4" name="Slide Number Placeholder 3"/>
          <p:cNvSpPr>
            <a:spLocks noGrp="1"/>
          </p:cNvSpPr>
          <p:nvPr>
            <p:ph type="sldNum" sz="quarter" idx="10"/>
          </p:nvPr>
        </p:nvSpPr>
        <p:spPr/>
        <p:txBody>
          <a:bodyPr/>
          <a:lstStyle/>
          <a:p>
            <a:fld id="{DB158E14-405A-4A91-A7D3-B1B39F577A64}" type="slidenum">
              <a:rPr lang="nl-BE" smtClean="0"/>
              <a:t>13</a:t>
            </a:fld>
            <a:endParaRPr lang="nl-BE"/>
          </a:p>
        </p:txBody>
      </p:sp>
    </p:spTree>
    <p:extLst>
      <p:ext uri="{BB962C8B-B14F-4D97-AF65-F5344CB8AC3E}">
        <p14:creationId xmlns:p14="http://schemas.microsoft.com/office/powerpoint/2010/main" val="3633168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4000" spc="-80" baseline="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endParaRPr lang="nl-BE"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1348" y="5805264"/>
            <a:ext cx="1290055" cy="936104"/>
          </a:xfrm>
          <a:prstGeom prst="rect">
            <a:avLst/>
          </a:prstGeom>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5803783"/>
            <a:ext cx="2053951" cy="99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38931A-2329-475A-B78C-E254F3124AFB}" type="datetimeFigureOut">
              <a:rPr lang="nl-BE" smtClean="0"/>
              <a:t>12/11/2014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38931A-2329-475A-B78C-E254F3124AFB}" type="datetimeFigureOut">
              <a:rPr lang="nl-BE" smtClean="0"/>
              <a:t>12/11/2014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b="1" i="0" baseline="0">
                <a:latin typeface="Calibri" panose="020F0502020204030204" pitchFamily="34" charset="0"/>
              </a:defRPr>
            </a:lvl1pPr>
            <a:lvl2pPr>
              <a:defRPr sz="2000" b="0" i="0">
                <a:latin typeface="Calibri" panose="020F0502020204030204" pitchFamily="34" charset="0"/>
              </a:defRPr>
            </a:lvl2pPr>
            <a:lvl3pPr>
              <a:defRPr sz="2000" b="0" i="0">
                <a:latin typeface="Calibri" panose="020F0502020204030204" pitchFamily="34" charset="0"/>
              </a:defRPr>
            </a:lvl3pPr>
            <a:lvl4pPr>
              <a:defRPr sz="2000" b="0" i="0">
                <a:latin typeface="Calibri" panose="020F0502020204030204" pitchFamily="34" charset="0"/>
              </a:defRPr>
            </a:lvl4pPr>
            <a:lvl5pPr>
              <a:defRPr sz="2000" b="0" i="0">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31" y="6093296"/>
            <a:ext cx="1477888" cy="7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0392" y="6165304"/>
            <a:ext cx="828534" cy="60121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238931A-2329-475A-B78C-E254F3124AFB}" type="datetimeFigureOut">
              <a:rPr lang="nl-BE" smtClean="0"/>
              <a:t>12/11/2014</a:t>
            </a:fld>
            <a:endParaRPr lang="nl-BE"/>
          </a:p>
        </p:txBody>
      </p:sp>
      <p:sp>
        <p:nvSpPr>
          <p:cNvPr id="8" name="Slide Number Placeholder 7"/>
          <p:cNvSpPr>
            <a:spLocks noGrp="1"/>
          </p:cNvSpPr>
          <p:nvPr>
            <p:ph type="sldNum" sz="quarter" idx="11"/>
          </p:nvPr>
        </p:nvSpPr>
        <p:spPr/>
        <p:txBody>
          <a:bodyPr/>
          <a:lstStyle/>
          <a:p>
            <a:fld id="{46EF6070-4F19-4E3E-9C07-29E62676E3CC}" type="slidenum">
              <a:rPr lang="nl-BE" smtClean="0"/>
              <a:t>‹#›</a:t>
            </a:fld>
            <a:endParaRPr lang="nl-BE"/>
          </a:p>
        </p:txBody>
      </p:sp>
      <p:sp>
        <p:nvSpPr>
          <p:cNvPr id="9" name="Footer Placeholder 8"/>
          <p:cNvSpPr>
            <a:spLocks noGrp="1"/>
          </p:cNvSpPr>
          <p:nvPr>
            <p:ph type="ftr" sz="quarter" idx="12"/>
          </p:nvPr>
        </p:nvSpPr>
        <p:spPr/>
        <p:txBody>
          <a:bodyPr/>
          <a:lstStyle/>
          <a:p>
            <a:endParaRPr lang="nl-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38931A-2329-475A-B78C-E254F3124AFB}" type="datetimeFigureOut">
              <a:rPr lang="nl-BE" smtClean="0"/>
              <a:t>12/11/2014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38931A-2329-475A-B78C-E254F3124AFB}" type="datetimeFigureOut">
              <a:rPr lang="nl-BE" smtClean="0"/>
              <a:t>12/11/2014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38931A-2329-475A-B78C-E254F3124AFB}" type="datetimeFigureOut">
              <a:rPr lang="nl-BE" smtClean="0"/>
              <a:t>12/11/2014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8931A-2329-475A-B78C-E254F3124AFB}" type="datetimeFigureOut">
              <a:rPr lang="nl-BE" smtClean="0"/>
              <a:t>12/11/2014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46EF6070-4F19-4E3E-9C07-29E62676E3CC}" type="slidenum">
              <a:rPr lang="nl-BE" smtClean="0"/>
              <a:t>‹#›</a:t>
            </a:fld>
            <a:endParaRPr lang="nl-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38931A-2329-475A-B78C-E254F3124AFB}" type="datetimeFigureOut">
              <a:rPr lang="nl-BE" smtClean="0"/>
              <a:t>12/11/2014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46EF6070-4F19-4E3E-9C07-29E62676E3CC}" type="slidenum">
              <a:rPr lang="nl-BE" smtClean="0"/>
              <a:t>‹#›</a:t>
            </a:fld>
            <a:endParaRPr lang="nl-BE"/>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38931A-2329-475A-B78C-E254F3124AFB}" type="datetimeFigureOut">
              <a:rPr lang="nl-BE" smtClean="0"/>
              <a:t>12/11/2014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6EF6070-4F19-4E3E-9C07-29E62676E3CC}" type="slidenum">
              <a:rPr lang="nl-BE" smtClean="0"/>
              <a:t>‹#›</a:t>
            </a:fld>
            <a:endParaRPr lang="nl-BE"/>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238931A-2329-475A-B78C-E254F3124AFB}" type="datetimeFigureOut">
              <a:rPr lang="nl-BE" smtClean="0"/>
              <a:t>12/11/2014</a:t>
            </a:fld>
            <a:endParaRPr lang="nl-BE"/>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nl-BE"/>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6EF6070-4F19-4E3E-9C07-29E62676E3CC}" type="slidenum">
              <a:rPr lang="nl-BE" smtClean="0"/>
              <a:t>‹#›</a:t>
            </a:fld>
            <a:endParaRPr lang="nl-BE"/>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healthmediasociety.n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3600" b="1" cap="none" dirty="0" smtClean="0">
                <a:cs typeface="Calibri" panose="020F0502020204030204" pitchFamily="34" charset="0"/>
              </a:rPr>
              <a:t/>
            </a:r>
            <a:br>
              <a:rPr lang="en-US" sz="3600" b="1" cap="none" dirty="0" smtClean="0">
                <a:cs typeface="Calibri" panose="020F0502020204030204" pitchFamily="34" charset="0"/>
              </a:rPr>
            </a:br>
            <a:r>
              <a:rPr lang="en-US" sz="3600" b="1" cap="none" dirty="0" smtClean="0">
                <a:cs typeface="Calibri" panose="020F0502020204030204" pitchFamily="34" charset="0"/>
              </a:rPr>
              <a:t>(</a:t>
            </a:r>
            <a:r>
              <a:rPr lang="en-US" sz="3600" b="1" cap="none" dirty="0">
                <a:cs typeface="Calibri" panose="020F0502020204030204" pitchFamily="34" charset="0"/>
              </a:rPr>
              <a:t>De)constructing  </a:t>
            </a:r>
            <a:r>
              <a:rPr lang="en-US" sz="3600" b="1" cap="none" dirty="0" smtClean="0">
                <a:cs typeface="Calibri" panose="020F0502020204030204" pitchFamily="34" charset="0"/>
              </a:rPr>
              <a:t>Health  </a:t>
            </a:r>
            <a:r>
              <a:rPr lang="en-US" sz="3600" b="1" cap="none" dirty="0">
                <a:cs typeface="Calibri" panose="020F0502020204030204" pitchFamily="34" charset="0"/>
              </a:rPr>
              <a:t>N</a:t>
            </a:r>
            <a:r>
              <a:rPr lang="en-US" sz="3600" b="1" cap="none" dirty="0" smtClean="0">
                <a:cs typeface="Calibri" panose="020F0502020204030204" pitchFamily="34" charset="0"/>
              </a:rPr>
              <a:t>ews</a:t>
            </a:r>
            <a:r>
              <a:rPr lang="en-US" sz="3600" cap="none" dirty="0" smtClean="0">
                <a:latin typeface="Britannic Bold" panose="020B0903060703020204" pitchFamily="34" charset="0"/>
                <a:cs typeface="Times New Roman" panose="02020603050405020304" pitchFamily="18" charset="0"/>
              </a:rPr>
              <a:t/>
            </a:r>
            <a:br>
              <a:rPr lang="en-US" sz="3600" cap="none" dirty="0" smtClean="0">
                <a:latin typeface="Britannic Bold" panose="020B0903060703020204" pitchFamily="34" charset="0"/>
                <a:cs typeface="Times New Roman" panose="02020603050405020304" pitchFamily="18" charset="0"/>
              </a:rPr>
            </a:br>
            <a:r>
              <a:rPr lang="en-US" sz="3600" cap="none" dirty="0" smtClean="0">
                <a:cs typeface="Calibri" panose="020F0502020204030204" pitchFamily="34" charset="0"/>
              </a:rPr>
              <a:t>An analysis of the lifecycle</a:t>
            </a:r>
            <a:r>
              <a:rPr lang="en-US" sz="3600" cap="none" dirty="0">
                <a:cs typeface="Calibri" panose="020F0502020204030204" pitchFamily="34" charset="0"/>
              </a:rPr>
              <a:t>	 </a:t>
            </a:r>
            <a:r>
              <a:rPr lang="en-US" sz="3600" cap="none" dirty="0" smtClean="0">
                <a:cs typeface="Calibri" panose="020F0502020204030204" pitchFamily="34" charset="0"/>
              </a:rPr>
              <a:t>of elderly-related health news stories through multi-sited, linguistic ethnographic research</a:t>
            </a:r>
            <a:r>
              <a:rPr lang="nl-BE" sz="4800" dirty="0">
                <a:latin typeface="Calibri" panose="020F0502020204030204" pitchFamily="34" charset="0"/>
                <a:cs typeface="Calibri" panose="020F0502020204030204" pitchFamily="34" charset="0"/>
              </a:rPr>
              <a:t/>
            </a:r>
            <a:br>
              <a:rPr lang="nl-BE" sz="4800" dirty="0">
                <a:latin typeface="Calibri" panose="020F0502020204030204" pitchFamily="34" charset="0"/>
                <a:cs typeface="Calibri" panose="020F0502020204030204" pitchFamily="34" charset="0"/>
              </a:rPr>
            </a:br>
            <a:endParaRPr lang="nl-BE" sz="4800"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57200" y="4800600"/>
            <a:ext cx="7787208" cy="914400"/>
          </a:xfrm>
        </p:spPr>
        <p:txBody>
          <a:bodyPr>
            <a:normAutofit fontScale="92500" lnSpcReduction="20000"/>
          </a:bodyPr>
          <a:lstStyle/>
          <a:p>
            <a:pPr algn="ctr"/>
            <a:r>
              <a:rPr lang="nl-NL" sz="1400" dirty="0" smtClean="0"/>
              <a:t>Jana Declercq</a:t>
            </a:r>
          </a:p>
          <a:p>
            <a:pPr algn="ctr"/>
            <a:r>
              <a:rPr lang="nl-NL" sz="1400" dirty="0" smtClean="0"/>
              <a:t>Health, Media &amp; Society</a:t>
            </a:r>
          </a:p>
          <a:p>
            <a:pPr algn="ctr"/>
            <a:r>
              <a:rPr lang="nl-NL" sz="1400" dirty="0" smtClean="0"/>
              <a:t>13/11/2014</a:t>
            </a:r>
          </a:p>
          <a:p>
            <a:endParaRPr lang="nl-BE" sz="1400" dirty="0"/>
          </a:p>
        </p:txBody>
      </p:sp>
    </p:spTree>
    <p:extLst>
      <p:ext uri="{BB962C8B-B14F-4D97-AF65-F5344CB8AC3E}">
        <p14:creationId xmlns:p14="http://schemas.microsoft.com/office/powerpoint/2010/main" val="3291362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87208" cy="1371600"/>
          </a:xfrm>
        </p:spPr>
        <p:txBody>
          <a:bodyPr>
            <a:normAutofit fontScale="90000"/>
          </a:bodyPr>
          <a:lstStyle/>
          <a:p>
            <a:r>
              <a:rPr lang="en-US" sz="4400" b="1" dirty="0">
                <a:cs typeface="Times New Roman" panose="02020603050405020304" pitchFamily="18" charset="0"/>
              </a:rPr>
              <a:t>Elderly as a target </a:t>
            </a:r>
            <a:r>
              <a:rPr lang="en-US" sz="4400" b="1" dirty="0" smtClean="0">
                <a:cs typeface="Times New Roman" panose="02020603050405020304" pitchFamily="18" charset="0"/>
              </a:rPr>
              <a:t>group</a:t>
            </a:r>
            <a:endParaRPr lang="nl-BE" dirty="0"/>
          </a:p>
        </p:txBody>
      </p:sp>
      <p:sp>
        <p:nvSpPr>
          <p:cNvPr id="3" name="Content Placeholder 2"/>
          <p:cNvSpPr>
            <a:spLocks noGrp="1"/>
          </p:cNvSpPr>
          <p:nvPr>
            <p:ph idx="1"/>
          </p:nvPr>
        </p:nvSpPr>
        <p:spPr/>
        <p:txBody>
          <a:bodyPr/>
          <a:lstStyle/>
          <a:p>
            <a:endParaRPr lang="en-US" dirty="0" smtClean="0">
              <a:cs typeface="Times New Roman" panose="02020603050405020304" pitchFamily="18" charset="0"/>
            </a:endParaRPr>
          </a:p>
          <a:p>
            <a:endParaRPr lang="nl-BE"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742" t="12228" r="12259" b="6395"/>
          <a:stretch/>
        </p:blipFill>
        <p:spPr bwMode="auto">
          <a:xfrm>
            <a:off x="591580" y="1589334"/>
            <a:ext cx="6932748" cy="4229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59832" y="5866254"/>
            <a:ext cx="2160240" cy="477054"/>
          </a:xfrm>
          <a:prstGeom prst="rect">
            <a:avLst/>
          </a:prstGeom>
          <a:noFill/>
        </p:spPr>
        <p:txBody>
          <a:bodyPr wrap="square" rtlCol="0">
            <a:spAutoFit/>
          </a:bodyPr>
          <a:lstStyle/>
          <a:p>
            <a:pPr algn="ctr"/>
            <a:r>
              <a:rPr lang="nl-NL" sz="2500" dirty="0" smtClean="0"/>
              <a:t>Age</a:t>
            </a:r>
            <a:endParaRPr lang="nl-BE" sz="2500" dirty="0"/>
          </a:p>
        </p:txBody>
      </p:sp>
      <p:sp>
        <p:nvSpPr>
          <p:cNvPr id="6" name="TextBox 5"/>
          <p:cNvSpPr txBox="1"/>
          <p:nvPr/>
        </p:nvSpPr>
        <p:spPr>
          <a:xfrm>
            <a:off x="7452320" y="3236185"/>
            <a:ext cx="1800200" cy="400110"/>
          </a:xfrm>
          <a:prstGeom prst="rect">
            <a:avLst/>
          </a:prstGeom>
          <a:noFill/>
        </p:spPr>
        <p:txBody>
          <a:bodyPr wrap="square" rtlCol="0">
            <a:spAutoFit/>
          </a:bodyPr>
          <a:lstStyle/>
          <a:p>
            <a:r>
              <a:rPr lang="nl-NL" sz="2000" dirty="0" err="1" smtClean="0"/>
              <a:t>Expenditure</a:t>
            </a:r>
            <a:endParaRPr lang="nl-BE" sz="2000" dirty="0"/>
          </a:p>
        </p:txBody>
      </p:sp>
      <p:cxnSp>
        <p:nvCxnSpPr>
          <p:cNvPr id="8" name="Straight Connector 7"/>
          <p:cNvCxnSpPr/>
          <p:nvPr/>
        </p:nvCxnSpPr>
        <p:spPr>
          <a:xfrm flipV="1">
            <a:off x="4716016" y="1589334"/>
            <a:ext cx="0" cy="38558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4829" y="1124744"/>
            <a:ext cx="720080" cy="477054"/>
          </a:xfrm>
          <a:prstGeom prst="rect">
            <a:avLst/>
          </a:prstGeom>
          <a:noFill/>
        </p:spPr>
        <p:txBody>
          <a:bodyPr wrap="square" rtlCol="0">
            <a:spAutoFit/>
          </a:bodyPr>
          <a:lstStyle/>
          <a:p>
            <a:pPr algn="ctr"/>
            <a:r>
              <a:rPr lang="nl-NL" sz="2500" dirty="0" smtClean="0"/>
              <a:t>60</a:t>
            </a:r>
            <a:endParaRPr lang="nl-BE" sz="2500" dirty="0"/>
          </a:p>
        </p:txBody>
      </p:sp>
    </p:spTree>
    <p:extLst>
      <p:ext uri="{BB962C8B-B14F-4D97-AF65-F5344CB8AC3E}">
        <p14:creationId xmlns:p14="http://schemas.microsoft.com/office/powerpoint/2010/main" val="1637762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43192" cy="1371600"/>
          </a:xfrm>
        </p:spPr>
        <p:txBody>
          <a:bodyPr/>
          <a:lstStyle/>
          <a:p>
            <a:r>
              <a:rPr lang="nl-NL" b="1" dirty="0" err="1" smtClean="0">
                <a:cs typeface="Times New Roman" panose="02020603050405020304" pitchFamily="18" charset="0"/>
              </a:rPr>
              <a:t>Societal</a:t>
            </a:r>
            <a:r>
              <a:rPr lang="nl-NL" b="1" dirty="0" smtClean="0">
                <a:cs typeface="Times New Roman" panose="02020603050405020304" pitchFamily="18" charset="0"/>
              </a:rPr>
              <a:t> </a:t>
            </a:r>
            <a:r>
              <a:rPr lang="nl-NL" b="1" dirty="0" err="1" smtClean="0">
                <a:cs typeface="Times New Roman" panose="02020603050405020304" pitchFamily="18" charset="0"/>
              </a:rPr>
              <a:t>evolutions</a:t>
            </a:r>
            <a:endParaRPr lang="nl-BE"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000" dirty="0" smtClean="0">
                <a:cs typeface="Calibri" panose="020F0502020204030204" pitchFamily="34" charset="0"/>
              </a:rPr>
              <a:t>Medicalization</a:t>
            </a:r>
            <a:endParaRPr lang="en-US" sz="3000" dirty="0">
              <a:cs typeface="Calibri" panose="020F0502020204030204" pitchFamily="34" charset="0"/>
            </a:endParaRPr>
          </a:p>
          <a:p>
            <a:pPr marL="571500" indent="-571500">
              <a:buFont typeface="Arial" panose="020B0604020202020204" pitchFamily="34" charset="0"/>
              <a:buChar char="•"/>
            </a:pPr>
            <a:r>
              <a:rPr lang="en-US" sz="3000" dirty="0" err="1">
                <a:cs typeface="Calibri" panose="020F0502020204030204" pitchFamily="34" charset="0"/>
              </a:rPr>
              <a:t>Healthism</a:t>
            </a:r>
            <a:r>
              <a:rPr lang="en-US" sz="3000" dirty="0">
                <a:cs typeface="Calibri" panose="020F0502020204030204" pitchFamily="34" charset="0"/>
              </a:rPr>
              <a:t> </a:t>
            </a:r>
          </a:p>
          <a:p>
            <a:endParaRPr lang="nl-BE" dirty="0"/>
          </a:p>
        </p:txBody>
      </p:sp>
    </p:spTree>
    <p:extLst>
      <p:ext uri="{BB962C8B-B14F-4D97-AF65-F5344CB8AC3E}">
        <p14:creationId xmlns:p14="http://schemas.microsoft.com/office/powerpoint/2010/main" val="24928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a:cs typeface="Times New Roman" panose="02020603050405020304" pitchFamily="18" charset="0"/>
              </a:rPr>
              <a:t>Stakeholders</a:t>
            </a:r>
            <a:endParaRPr lang="nl-BE" dirty="0"/>
          </a:p>
        </p:txBody>
      </p:sp>
      <p:pic>
        <p:nvPicPr>
          <p:cNvPr id="4099" name="Picture 3" descr="C:\Users\jhdclerc\Documents\2 Conferenties, presentaties, posters\Lausanne\Presentatie\Female-Physici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686" y="3416703"/>
            <a:ext cx="2688714" cy="258385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5" descr="data:image/png;base64,iVBORw0KGgoAAAANSUhEUgAAAdAAAABsCAMAAADt/BOIAAABO1BMVEX9/f0OK9r///7///3CzvYAKNozwfYAJtwAu/bg7PwQdOwAHtlyjewZSOHk9vwAGtj1+v5ffukAtvXQ7/tKx/fZ5vv4///M3PmoufINL9szWuQQje/d7vshTOGTqO8UvfZMceaAnu0ADtiBJFdykeuy4/p51fleyPeL2Pnd9P2A0PcAANe56fuX1fgAcOyg4foAmPGH0vgAh+4ApvMAk/DJ2Picr/AXQN4Qg+5NauQANd3X4fmyxPTr8vxqhelZeujgztd0AEJDYOI2UuCvwPSCmOyr4/pDZuWb3/nF5fqSw/a5j6O51vhCr/NOiO5zo/GINGBAke9fqvKtd5F6s/RkmPBuADmPT3PHo7SibYmTyPbSxtaZTXPr5Outz/ehb4wAZ+sAe+14qPJtwfYAovPy6+5ar/POr74AXeeUUKWEAAAVmElEQVR4nO2dC3vaOLOAzRhjUwfscIeGkNAQCLl0220gIXHSXJuk3W63m37ftmfb03S73f3/v+BIsi3JN7ApLS6H2efZgpHksV7PaEaSHUH4UQRMEQQ9u7GRz5dffHjUbbcbudznnzj5/LMpSgNLgZcUPqIoqVShvb6+vd26zm9kszrX8Fy+hwCIIuptKOlG8fqq0/3r9RdCjCEkkmuk2u0uwtRqXV/n85gVEp0XcgTdDEvX16hUp9Neb7cLqNJ65/J6SdfxucQ52G8nxGxEELL56w/vbr/88vnJk59+esJb48+//PXXzbvLra0NTA5z94inQZcgzPmtrdb2o3Vktd2rVj6vm1jnXCcnpkkix1reftT+gi3QNkXbp35pdzuta0MvlTBzm+RY5zLvGly5pGevty7Xu91O5+H1EvLFQQ3OYYcWs28hfX11c/v658/3HyOjRBQtoPef5P5696GV3zB023onfXpitMgltDrIXvMYqedGAXg/4dPOpJgmll0qv/v02/0nj7HcR/LZdLI/f/ly83DLEKhT/baqiJY3FuD9qz/eM6b46N9P3/7+Lc8+A2J6PKOYvH39+ScLJBH0EdFUbj4Ul/SS6Vm/p1r4bPD3qwdv/3iqWzec8fT5f0+eB/riH09AnHR72BKKuzfILHmU+Mvjn7/cXG5Z3nVqXQjC7/85OXn139+fP3/+9tWDk5OT/5kdnAJUjIldDZDAJ31d+fTExRL99/nLu1Y6W/oW42RkPYXnJw+QIJT4n1dPp63QBAVeyIsTsRVimMbuza8vH7vtcu/zLzcvinqMMn0Ak6gpM8XTGMiby195QSQ6NYo3b+7v3bu7z8vjx7+9vr3MC3EwS4cgr0uJzpS/1Y+0hNTfHf+SiJc1ds9f/3Z393iPD36Qmf56c2CU4mOXvID+ysR58kcMtRtbYLmZSCTkwXjDKIapFz/c7u193NlzGObd/Z9uP5RLcbNLXuCpCfTttBWZpEBSkhDQhLaoR+14zEpfevHp17t7O+i/e3vMMhHMZFr3Zu/xEmsYPZmpAXQpoyaIqKuRLouk6C9uX97t7CCWRAjQPeR1bz8c6PH0si6B9xjon/FXNLSAvqIhmNhGJS38MIrHzBe9NxxMAnRv7+7l68Ni7MKfYIG3sxYRrRKeAxmbaC3UMIpTk/TN6717Dpj30Ne933plI+5u1inwz8mDP//+gRQeIfBiExunuruIuWr7oya/MKz0i093Hz0w7/ZukwY2ze+j+KQE/n518r+zw1MsnmHTbK5BsS+NHEbJbF6FREBOmPfufu1dGxOfP/weAqW3J//MDFCAZ9gw5b4umrmLJCeD1wpB3+3t7XhMc+fu04fij+VneYHf/zMzHhcsihKiiIIjHOzK9aLf1YlQMpK/ugdN7Ghf3pb1HycE8hH458G0VZiYWBlo8wjjgGKTON1jj6mhICh7+Oall+bHx7dl44c1TUvg6Z/TVmFSAmkztq2bEwqwTPLRzQseEMJVKh56HC22zTcfjB8i1Rwh8H5WpolAPyYEpUOwvu+bGSkbRpEnXTpcu3PBxJ73t15a/5EdLRMQ3s/CZQg4A90kM35H9vVAkXhgOZMmR5CnLVYWz84+emi+uSn+0MOmU358J2MKHJLpIbmephcEF8RktRVsfJA+PKr1625Xe/emsoTzExEXwf8bK1UBu7bZhOOfIZ/NyiJwx8Odj2/OqYfdUmBDAIEa+Ss55AaxikbrspAdjddAMb1mhZ1fNOqEaHMZZSgXtUE/k3Hw3Pl4fHtgbclZSluyNM4NrqfHEd3UfOmAOxTm7AAGrVDkJ8O447p/VdSZpYhaBi8VirTLovQZbXhoKdEgGSh2uPwF7srIaqXq4LiOaWZ4oDs7L3tFqivUVZmIlhkDKOxqcnSx7j3ROG7SY9XD0Z0DQo+ernnkAEp/SARkawer9aiqamdru773GZSsprT9dGikUMpYPS0NLWZO4SakwYHTBV2gwwilSZMBRUHtmiNDgZoqEVHr4wAtV2UpsjTPrZupdCFZZ5dkebk0yhfpR3ZpVV52dDVUNKuZRNGnFdAXBlp0RWVVPkr79AoCautRT4YdqqB0Zms/tNihTNZAN3uuHKXYpywZ0H//XTt05ZtQk801N3lMoFIisthAkZ67Vc06KKlHw90upPebVlmtXnY9QlGxmpGqPhYKxVpzDDXJmQY+C1cIqP27y1MMU79k93RiWKmDPiml7nMXKKKBc+Es45Sdjzv3XpphkLOFaQLFF7BiU0popwfBKiD2A9Wuv+i2m6FArYXF8UTNeG2UA4pvrsNQRhoKqKifkqblQZmmLChw6K24zBO73vrqru4zyE8MqKyFlk0GFPvRpn2h2iDQgYlwbvOUmwseU+aBelqAQ/tOSKihdWRVvJvuHEATanO1FKLrwgAFWDNbbtoOVwQjuThIeHEenfvRFCYHVD5dDC3H/MKBCL2BfaVSUN+AsWA7TXXgEz4Nt9Blu//llfA62jequjICKOr+WjJERBcG6LlGTqvuk1sWL6P0VhIDN87Mv6tlPejWnxTQZkXQQ4uzDc6ZStqx35AEaeqY1b5fGBsSaLMYWkVDsu/U0UATanV5pJGGAArlATmpGeGiPGt3od+U3TQz/erCsHR7YkD9nu0MEHcrxuKmbRBaZtf7+27f5rXpHzkNd7kM6EFoFbNyBKDItZwWR4yko4GiEuaNjb088rWHx1VVSlTdOAfotj8cEmxMDmj06rQZ4aJqX60nIwU479s6Dlb9uy2shQ6Julx1ogHFI8Hy8E0iIYBemG5IfYaGR2O51lSxClWeZW1QNSd1gy8kFkARtMOq7XZl7YL3X4Cu0zqH1g8KmqYGVKbBk9QcPsswEihUTJ6SnBbKa5pqlaZA+/WFJBybZ1YzgS4+HkBJrkh7qfmMUYH0qc1KXvHL8s1SoV1uWHXCAVUXF1Wat2nVypBMehRQewBFDnd3caDRVk2g/X5ttYxu7oO++UPzIsgfxAUoIkcD2YR29sK82VHAdKbaFnARnMJPy0K1Zb3HMhxJPQo20hFARcO+0EFN07jkHgMdDFbQvUIC33MrOpR7cQeKwoBlNpBu9rD+KKWxfZo6qAyJOqYGdBXdcs/YNBTOpIM6eihQmoHia3DO1WCch3aWAmBNksiDgGuJD1CkbLJP8xf5yECRwZHt0NS+N/jlq07J5SKgAugXdPxPyNJCgB8ZAbRi/+gSWauu7fJz77bTVU/9/XuMgJJ8c9Mmqu2nDTp8bvqmp1zF6VkouREz1Eglre5vpEOBQlFzmiVtrbacdk9bW05XO/IdRicG9Dx02jmsvdIq7Ro1U7cn+6ojUoLpAhXIshG1MFXzTk0Kw4GK+j61cU5Urb9seF7xUjq1ymq+w+jEgPbSRX85CIxNfUSEikTdLp3sOx91U0zT5RK1haTKctPmvs/4MAQowDFdoaAiyfJKpeRz4VC00nIpUfa7cSY1Oa8GLmdfRGoYinVn2q7VRt8RU7ZQzCR9xGIjVVv1rh8MAXrumahAd3Utqfvfx/R61GeGN06c3PJZ0DKxFu3hRpy/OML2tRALjlMHime7KhkWqKorBy4awUDN7SVOnNr+buBYJZpb6RPubSpWa998PTQqUPwcAAv55Geh1qam7HJNtYvHTTaSqj1XMBMEFGgGSutWF4Nx4hq7A3ug81nbiyHQ4j7XqHocgkIMLBQfh16GzTJop474NAgowKKTp9ZcSfqNnXydi037cj0bKiY3hgYuZ0d9nrx85hhStEx5ZKAcD6DYSGtsuNDqfDAXCLRnZ2pEf1VeHJpxm3VoVKz23cPopICqx2tBEvgcnJ+I6AJdObaM4vNR+8di4HLNn2CVzdfLzWNuUtofKCT7vDuSjpNhNrTCLl3vX3BldBPMQ0sBEqnB0hHtyQTdyCCtjbjKmFioYM0+MyM9oxuO/IGCPmC3r9ocEgq5TnNBr2n5GwGdxEyRY2df7fDU/kyWpobWiw1QzOiCxUby5oU1NeALlLxZyi4qnyZDP84BxqlsX7HTA8YJKMChnYNK6lEWXS2N59XhG7Fj43KxiJBkS4FolDOnAv2BLtNZlGb9MCDv9FfwBXW6GecW5fgABYTFnuzbxJk5lNh4KqurwwL5GFkoLmAsasxIVbJg7wcUknYIJfV7EZ/oZMszTcekbnyAotCNbaQ27RFFvDU6Kbbp2Y3L1Y0XULzrlEsum3U8NHqBgkEP4S1ZIVXzVnZoERegAAd0yNTOKBU0qNI8QDsLzF9i5XItxVdYAqP2V32AgkA3gKu16M9CQtJWUZK5bDQmQEU47NOtCfzTBSBc2LtrEmoiaJY+bhaKC8G5zKYCm/sHXqBsAO37TbOPlAW63/gsTW/jeAAFfVW29ZArjqeWUKTE5S++K1OxBIp9zgpLYNRB78z+Yv1epr+O90pc0ZCpxz6mE6SxAAoGdaxa322FAEm6/iI1j30H0vi5XFJOX25yG44oXPPHIp0mVJ+N+QdQzuk8XfOC/hmF6QNFxM5otvLMZ20F9EU6Hqmy34aAOFooubLyqc9WBPOnY3qX+j3hFkpJYZG2oZVjAxQNnxIbPv03xuvLdCCVB8veicCYAsWaL8hsKogHukrDd58lk7BaGuxZsYx14TzQ6E8yhNuC4hWOCOhr9nMQqhy0sw9BH7CbcdFjxWFdbjq0hqXJACVTgW4jFfgQlWyUH9FIcOsV2oxm+W0KVBoshJMj7sEKbnL+WcjqWNbYEgGk7S0yCW3YQ1xQ3Kcxo/bMvSAR0kLVo9AqHlGP8HVAsRmtuYwUX3WdBnqJr3mlPMt8bEOnQNH4FU74kIx/PjRkdSQafW4ehbB0razpN3xyuusr9Ikmtep6JmI40B696PA60mBGW/hKoCQlc+wZcmwK06Lt0HGrYrDFmiaxNAY0rGj+QCOINLCAigIdGyX1YoTnEaFCN2JL2pr7HQvWDz4uVzRqfnvqwok8OPD68GhABf7xVizWHwcgotZ89gVFEKiw1ToyjE4TKJQW6Ebq6rCN8dbJ+I3YzgdJR7xjgT6OGFlU7dynvahA8V6GAVNBOKSjqrQ51pQC3zJzutq+Lk4TKJTP6HNlZ6GuC4xj2+1KWp8bcSlQ/9fa4Hk4zb0Ta7SaaBCq+e6ULNGsOfRuDEizDUdChr6RRV376inwA9aatooA26+1CS0uoGO81kbuY6Bw3qfvtFkJ+yoRYYG1Uu2x6RH6Whsfl4t/15PH9WpENav946SvXlBSrauOsF8KhErfrJUQkkwm8JfNDrjmdBRVJ6MK12VgRK6NhbzPSXfoEVJ5UeD1pcMPpEc0BfgPf0XVMh30nnaR9UWEFUwoWpUcf8g4dP1AEZ2tRUkfPUnkGLXZZYx1Wd5m3BcVWNPv70UPkyGv8mNlQivOKRmlzlzmMpe5zGUuc5nLXOYyl5jJTMX0s/M2/7EF8luj/mbblCVCGgn6VXaW7s9xRGzlCtfTVsJHRApGz2YDXmrvEdBzjc74a9czIWJLUdphO+z7CWxvZ639HZ1GYz3sO8n1hpIb6y8zzI4goI1YAs2lWuZsZUdRIgBtKHOg8QSq5NoW0FxuDjRQPNPsBKgA7jls78Q7991vWj1ETXrEXc1dGP9/W1G65sfrTudaDGhacDXEAQ1Qb9YkywmJbglQ+wiNJyDrOcTVynrFLsb9qNsUPEd0VzX83VbQDIH0LAKK1dK5oEhk9QTP2cjFcEC5k3AVZk1gI8WksY47AQNt0GPX1t19SQ8VNsz+adESejflI6YRgfCIHmlnzT5us0JkMRXy7EAhj1XYaqQKltfHZ36ErDLVaGC1GnmATsoMiiBfoPU6RClRX6dHuvjeYEBF7iRYl+/e1d9HIK8oSsMSRenYQNkhQhT1KjtUID11bdbLtaC0nlNoca5unvTxds5ZE2CdO2MKdTaCxWopqayIM6dGwwbaySldVCZnNcGCInGDr3eFlSqts6Zzj3igqDDTrKE0lqbY6d9SEFBmjgjPJTgtVGnk8P4MZp8p3KkIwhKCiL9egrjNyjf4mg1kkCjF4DwAIiOID3OcA0ilsrjPueaVlI4sFLVuA0V3RJdZaB4oUL2g8I130LhY4A/kHooUKOgp/qyFCWw6iadgC23krWGlreQemkDbG9Yhxby/ubHnUlFSyMw2cg0Ff0V9hSxu3fxto9BQWubHrZwJlKt5hQbBEra4Rpcd3NBFA1uz3Tq6XbLgA1TPPsLpMR76LKCQRfS3nKMi963bwP6GAs2mFK7w7E41EKAbVuBXYECtkFCwgHLR4ZYFFP1i/WnFdeyqieht1MXmx7wJlK/ZokAf8dEmGA2mwlYAUBrlCk6geWfcyn3pKh6geUfZ2RQLqPmZA2rnoQqNEUVTeKDWH6fGQM1o1QSKP4k2UK4mB9ShAga6ZJaCfBBQwQRKjjiAuq5HtM/2yAt0g6oy+Y6Mi4QGupG35GE0oCDYFfOdQKDIUVtlkEP/GqCiTs+27nK5KGC72rIkO7tEQwLFfWgJDkTDAwXo5ljNRhBQEh9brX8FUNFo55iiPFCkmkJPQmLrGZWQQK+4/CASUGGdrzkEKJfbjA0UCDWmJw8UUMjHJLX0Vc+yxFhCASU5SqFdwNIuRHG5Ig527ZqpIS7XKoOl65e2hAN6lWuk6NmcQFGO2rUlpeQ6s2qiIYHif6x3BkYKikRcOmvVvAwG2sg7Xkv4FUDbutWKMyjCv9Ji63Og6B/riYdoUS4BqtNJ/2FRLn/oa4Daj9p03UBZse6MA02hJFBEET20hwLFZVAGdz0GUNK+Iw8VzUOkRQw0i89vHTKB0moOoCRxdQBlLZlABeuA10LN4+g8M26hLGdAFnoVCHTLTluiBEUIaCO1RdMWOyhap8lFfksXDU4FLKj2JbJQuxoKq2ygbVR+gwOqKJdcS2Tat2B/7brHUFayPeNAGzlLMDbRD6iB53RtaSht1FHhgKL0j28+18GrNKgF2liujRopcK3ncteo9XxO4bUiE+/bCq6Hp3vsudy2o94VmcFXuGotLg8VOqykgpcUptPf31wIUJa6tcC1pyhHduTARoqF/IQBbKCEzwsU2TgFqpA8dKvBZQvrpPw2d6RL2iqwAw1zdafFlSFrQHgsRR/x2p0NFGcprN4Wgc6drXFFyqBP2EI7fIPK9vfv6e8kBCjNGFrmAjdKHezfC4UUXpiAfIFLK0SyjloomEDF7ULhoQV0vVAwwxRYQpmD7qrZsSLNbdaWuaS+wcpYUQ602KErYEey+NxXqCmyHorPx6vuqPbQXHxFnxDQy1SBk+3Zncy1giL7G/2/+4IdezwER3G+FDvoVwjcv9lH+DI+1QT/z06thlbz0XNGhU9b5jIDMgc6YzIHOmMyBzpjMgc6YwIbjf+nQP8Pe2YX7PoDIV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 name="AutoShape 7" descr="data:image/png;base64,iVBORw0KGgoAAAANSUhEUgAAAdAAAABsCAMAAADt/BOIAAABO1BMVEX9/f0OK9r///7///3CzvYAKNozwfYAJtwAu/bg7PwQdOwAHtlyjewZSOHk9vwAGtj1+v5ffukAtvXQ7/tKx/fZ5vv4///M3PmoufINL9szWuQQje/d7vshTOGTqO8UvfZMceaAnu0ADtiBJFdykeuy4/p51fleyPeL2Pnd9P2A0PcAANe56fuX1fgAcOyg4foAmPGH0vgAh+4ApvMAk/DJ2Picr/AXQN4Qg+5NauQANd3X4fmyxPTr8vxqhelZeujgztd0AEJDYOI2UuCvwPSCmOyr4/pDZuWb3/nF5fqSw/a5j6O51vhCr/NOiO5zo/GINGBAke9fqvKtd5F6s/RkmPBuADmPT3PHo7SibYmTyPbSxtaZTXPr5Outz/ehb4wAZ+sAe+14qPJtwfYAovPy6+5ar/POr74AXeeUUKWEAAAVmElEQVR4nO2dC3vaOLOAzRhjUwfscIeGkNAQCLl0220gIXHSXJuk3W63m37ftmfb03S73f3/v+BIsi3JN7ApLS6H2efZgpHksV7PaEaSHUH4UQRMEQQ9u7GRz5dffHjUbbcbudznnzj5/LMpSgNLgZcUPqIoqVShvb6+vd26zm9kszrX8Fy+hwCIIuptKOlG8fqq0/3r9RdCjCEkkmuk2u0uwtRqXV/n85gVEp0XcgTdDEvX16hUp9Neb7cLqNJ65/J6SdfxucQ52G8nxGxEELL56w/vbr/88vnJk59+esJb48+//PXXzbvLra0NTA5z94inQZcgzPmtrdb2o3Vktd2rVj6vm1jnXCcnpkkix1reftT+gi3QNkXbp35pdzuta0MvlTBzm+RY5zLvGly5pGevty7Xu91O5+H1EvLFQQ3OYYcWs28hfX11c/v658/3HyOjRBQtoPef5P5696GV3zB023onfXpitMgltDrIXvMYqedGAXg/4dPOpJgmll0qv/v02/0nj7HcR/LZdLI/f/ly83DLEKhT/baqiJY3FuD9qz/eM6b46N9P3/7+Lc8+A2J6PKOYvH39+ScLJBH0EdFUbj4Ul/SS6Vm/p1r4bPD3qwdv/3iqWzec8fT5f0+eB/riH09AnHR72BKKuzfILHmU+Mvjn7/cXG5Z3nVqXQjC7/85OXn139+fP3/+9tWDk5OT/5kdnAJUjIldDZDAJ31d+fTExRL99/nLu1Y6W/oW42RkPYXnJw+QIJT4n1dPp63QBAVeyIsTsRVimMbuza8vH7vtcu/zLzcvinqMMn0Ak6gpM8XTGMiby195QSQ6NYo3b+7v3bu7z8vjx7+9vr3MC3EwS4cgr0uJzpS/1Y+0hNTfHf+SiJc1ds9f/3Z393iPD36Qmf56c2CU4mOXvID+ysR58kcMtRtbYLmZSCTkwXjDKIapFz/c7u193NlzGObd/Z9uP5RLcbNLXuCpCfTttBWZpEBSkhDQhLaoR+14zEpfevHp17t7O+i/e3vMMhHMZFr3Zu/xEmsYPZmpAXQpoyaIqKuRLouk6C9uX97t7CCWRAjQPeR1bz8c6PH0si6B9xjon/FXNLSAvqIhmNhGJS38MIrHzBe9NxxMAnRv7+7l68Ni7MKfYIG3sxYRrRKeAxmbaC3UMIpTk/TN6717Dpj30Ne933plI+5u1inwz8mDP//+gRQeIfBiExunuruIuWr7oya/MKz0i093Hz0w7/ZukwY2ze+j+KQE/n518r+zw1MsnmHTbK5BsS+NHEbJbF6FREBOmPfufu1dGxOfP/weAqW3J//MDFCAZ9gw5b4umrmLJCeD1wpB3+3t7XhMc+fu04fij+VneYHf/zMzHhcsihKiiIIjHOzK9aLf1YlQMpK/ugdN7Ghf3pb1HycE8hH458G0VZiYWBlo8wjjgGKTON1jj6mhICh7+Oall+bHx7dl44c1TUvg6Z/TVmFSAmkztq2bEwqwTPLRzQseEMJVKh56HC22zTcfjB8i1Rwh8H5WpolAPyYEpUOwvu+bGSkbRpEnXTpcu3PBxJ73t15a/5EdLRMQ3s/CZQg4A90kM35H9vVAkXhgOZMmR5CnLVYWz84+emi+uSn+0MOmU358J2MKHJLpIbmephcEF8RktRVsfJA+PKr1625Xe/emsoTzExEXwf8bK1UBu7bZhOOfIZ/NyiJwx8Odj2/OqYfdUmBDAIEa+Ss55AaxikbrspAdjddAMb1mhZ1fNOqEaHMZZSgXtUE/k3Hw3Pl4fHtgbclZSluyNM4NrqfHEd3UfOmAOxTm7AAGrVDkJ8O447p/VdSZpYhaBi8VirTLovQZbXhoKdEgGSh2uPwF7srIaqXq4LiOaWZ4oDs7L3tFqivUVZmIlhkDKOxqcnSx7j3ROG7SY9XD0Z0DQo+ernnkAEp/SARkawer9aiqamdru773GZSsprT9dGikUMpYPS0NLWZO4SakwYHTBV2gwwilSZMBRUHtmiNDgZoqEVHr4wAtV2UpsjTPrZupdCFZZ5dkebk0yhfpR3ZpVV52dDVUNKuZRNGnFdAXBlp0RWVVPkr79AoCautRT4YdqqB0Zms/tNihTNZAN3uuHKXYpywZ0H//XTt05ZtQk801N3lMoFIisthAkZ67Vc06KKlHw90upPebVlmtXnY9QlGxmpGqPhYKxVpzDDXJmQY+C1cIqP27y1MMU79k93RiWKmDPiml7nMXKKKBc+Es45Sdjzv3XpphkLOFaQLFF7BiU0popwfBKiD2A9Wuv+i2m6FArYXF8UTNeG2UA4pvrsNQRhoKqKifkqblQZmmLChw6K24zBO73vrqru4zyE8MqKyFlk0GFPvRpn2h2iDQgYlwbvOUmwseU+aBelqAQ/tOSKihdWRVvJvuHEATanO1FKLrwgAFWDNbbtoOVwQjuThIeHEenfvRFCYHVD5dDC3H/MKBCL2BfaVSUN+AsWA7TXXgEz4Nt9Blu//llfA62jequjICKOr+WjJERBcG6LlGTqvuk1sWL6P0VhIDN87Mv6tlPejWnxTQZkXQQ4uzDc6ZStqx35AEaeqY1b5fGBsSaLMYWkVDsu/U0UATanV5pJGGAArlATmpGeGiPGt3od+U3TQz/erCsHR7YkD9nu0MEHcrxuKmbRBaZtf7+27f5rXpHzkNd7kM6EFoFbNyBKDItZwWR4yko4GiEuaNjb088rWHx1VVSlTdOAfotj8cEmxMDmj06rQZ4aJqX60nIwU479s6Dlb9uy2shQ6Julx1ogHFI8Hy8E0iIYBemG5IfYaGR2O51lSxClWeZW1QNSd1gy8kFkARtMOq7XZl7YL3X4Cu0zqH1g8KmqYGVKbBk9QcPsswEihUTJ6SnBbKa5pqlaZA+/WFJBybZ1YzgS4+HkBJrkh7qfmMUYH0qc1KXvHL8s1SoV1uWHXCAVUXF1Wat2nVypBMehRQewBFDnd3caDRVk2g/X5ttYxu7oO++UPzIsgfxAUoIkcD2YR29sK82VHAdKbaFnARnMJPy0K1Zb3HMhxJPQo20hFARcO+0EFN07jkHgMdDFbQvUIC33MrOpR7cQeKwoBlNpBu9rD+KKWxfZo6qAyJOqYGdBXdcs/YNBTOpIM6eihQmoHia3DO1WCch3aWAmBNksiDgGuJD1CkbLJP8xf5yECRwZHt0NS+N/jlq07J5SKgAugXdPxPyNJCgB8ZAbRi/+gSWauu7fJz77bTVU/9/XuMgJJ8c9Mmqu2nDTp8bvqmp1zF6VkouREz1Eglre5vpEOBQlFzmiVtrbacdk9bW05XO/IdRicG9Dx02jmsvdIq7Ro1U7cn+6ojUoLpAhXIshG1MFXzTk0Kw4GK+j61cU5Urb9seF7xUjq1ymq+w+jEgPbSRX85CIxNfUSEikTdLp3sOx91U0zT5RK1haTKctPmvs/4MAQowDFdoaAiyfJKpeRz4VC00nIpUfa7cSY1Oa8GLmdfRGoYinVn2q7VRt8RU7ZQzCR9xGIjVVv1rh8MAXrumahAd3Utqfvfx/R61GeGN06c3PJZ0DKxFu3hRpy/OML2tRALjlMHime7KhkWqKorBy4awUDN7SVOnNr+buBYJZpb6RPubSpWa998PTQqUPwcAAv55Geh1qam7HJNtYvHTTaSqj1XMBMEFGgGSutWF4Nx4hq7A3ug81nbiyHQ4j7XqHocgkIMLBQfh16GzTJop474NAgowKKTp9ZcSfqNnXydi037cj0bKiY3hgYuZ0d9nrx85hhStEx5ZKAcD6DYSGtsuNDqfDAXCLRnZ2pEf1VeHJpxm3VoVKz23cPopICqx2tBEvgcnJ+I6AJdObaM4vNR+8di4HLNn2CVzdfLzWNuUtofKCT7vDuSjpNhNrTCLl3vX3BldBPMQ0sBEqnB0hHtyQTdyCCtjbjKmFioYM0+MyM9oxuO/IGCPmC3r9ocEgq5TnNBr2n5GwGdxEyRY2df7fDU/kyWpobWiw1QzOiCxUby5oU1NeALlLxZyi4qnyZDP84BxqlsX7HTA8YJKMChnYNK6lEWXS2N59XhG7Fj43KxiJBkS4FolDOnAv2BLtNZlGb9MCDv9FfwBXW6GecW5fgABYTFnuzbxJk5lNh4KqurwwL5GFkoLmAsasxIVbJg7wcUknYIJfV7EZ/oZMszTcekbnyAotCNbaQ27RFFvDU6Kbbp2Y3L1Y0XULzrlEsum3U8NHqBgkEP4S1ZIVXzVnZoERegAAd0yNTOKBU0qNI8QDsLzF9i5XItxVdYAqP2V32AgkA3gKu16M9CQtJWUZK5bDQmQEU47NOtCfzTBSBc2LtrEmoiaJY+bhaKC8G5zKYCm/sHXqBsAO37TbOPlAW63/gsTW/jeAAFfVW29ZArjqeWUKTE5S++K1OxBIp9zgpLYNRB78z+Yv1epr+O90pc0ZCpxz6mE6SxAAoGdaxa322FAEm6/iI1j30H0vi5XFJOX25yG44oXPPHIp0mVJ+N+QdQzuk8XfOC/hmF6QNFxM5otvLMZ20F9EU6Hqmy34aAOFooubLyqc9WBPOnY3qX+j3hFkpJYZG2oZVjAxQNnxIbPv03xuvLdCCVB8veicCYAsWaL8hsKogHukrDd58lk7BaGuxZsYx14TzQ6E8yhNuC4hWOCOhr9nMQqhy0sw9BH7CbcdFjxWFdbjq0hqXJACVTgW4jFfgQlWyUH9FIcOsV2oxm+W0KVBoshJMj7sEKbnL+WcjqWNbYEgGk7S0yCW3YQ1xQ3Kcxo/bMvSAR0kLVo9AqHlGP8HVAsRmtuYwUX3WdBnqJr3mlPMt8bEOnQNH4FU74kIx/PjRkdSQafW4ehbB0razpN3xyuusr9Ikmtep6JmI40B696PA60mBGW/hKoCQlc+wZcmwK06Lt0HGrYrDFmiaxNAY0rGj+QCOINLCAigIdGyX1YoTnEaFCN2JL2pr7HQvWDz4uVzRqfnvqwok8OPD68GhABf7xVizWHwcgotZ89gVFEKiw1ToyjE4TKJQW6Ebq6rCN8dbJ+I3YzgdJR7xjgT6OGFlU7dynvahA8V6GAVNBOKSjqrQ51pQC3zJzutq+Lk4TKJTP6HNlZ6GuC4xj2+1KWp8bcSlQ/9fa4Hk4zb0Ta7SaaBCq+e6ULNGsOfRuDEizDUdChr6RRV376inwA9aatooA26+1CS0uoGO81kbuY6Bw3qfvtFkJ+yoRYYG1Uu2x6RH6Whsfl4t/15PH9WpENav946SvXlBSrauOsF8KhErfrJUQkkwm8JfNDrjmdBRVJ6MK12VgRK6NhbzPSXfoEVJ5UeD1pcMPpEc0BfgPf0XVMh30nnaR9UWEFUwoWpUcf8g4dP1AEZ2tRUkfPUnkGLXZZYx1Wd5m3BcVWNPv70UPkyGv8mNlQivOKRmlzlzmMpe5zGUuc5nLXOYyl5jJTMX0s/M2/7EF8luj/mbblCVCGgn6VXaW7s9xRGzlCtfTVsJHRApGz2YDXmrvEdBzjc74a9czIWJLUdphO+z7CWxvZ639HZ1GYz3sO8n1hpIb6y8zzI4goI1YAs2lWuZsZUdRIgBtKHOg8QSq5NoW0FxuDjRQPNPsBKgA7jls78Q7991vWj1ETXrEXc1dGP9/W1G65sfrTudaDGhacDXEAQ1Qb9YkywmJbglQ+wiNJyDrOcTVynrFLsb9qNsUPEd0VzX83VbQDIH0LAKK1dK5oEhk9QTP2cjFcEC5k3AVZk1gI8WksY47AQNt0GPX1t19SQ8VNsz+adESejflI6YRgfCIHmlnzT5us0JkMRXy7EAhj1XYaqQKltfHZ36ErDLVaGC1GnmATsoMiiBfoPU6RClRX6dHuvjeYEBF7iRYl+/e1d9HIK8oSsMSRenYQNkhQhT1KjtUID11bdbLtaC0nlNoca5unvTxds5ZE2CdO2MKdTaCxWopqayIM6dGwwbaySldVCZnNcGCInGDr3eFlSqts6Zzj3igqDDTrKE0lqbY6d9SEFBmjgjPJTgtVGnk8P4MZp8p3KkIwhKCiL9egrjNyjf4mg1kkCjF4DwAIiOID3OcA0ilsrjPueaVlI4sFLVuA0V3RJdZaB4oUL2g8I130LhY4A/kHooUKOgp/qyFCWw6iadgC23krWGlreQemkDbG9Yhxby/ubHnUlFSyMw2cg0Ff0V9hSxu3fxto9BQWubHrZwJlKt5hQbBEra4Rpcd3NBFA1uz3Tq6XbLgA1TPPsLpMR76LKCQRfS3nKMi963bwP6GAs2mFK7w7E41EKAbVuBXYECtkFCwgHLR4ZYFFP1i/WnFdeyqieht1MXmx7wJlK/ZokAf8dEmGA2mwlYAUBrlCk6geWfcyn3pKh6geUfZ2RQLqPmZA2rnoQqNEUVTeKDWH6fGQM1o1QSKP4k2UK4mB9ShAga6ZJaCfBBQwQRKjjiAuq5HtM/2yAt0g6oy+Y6Mi4QGupG35GE0oCDYFfOdQKDIUVtlkEP/GqCiTs+27nK5KGC72rIkO7tEQwLFfWgJDkTDAwXo5ljNRhBQEh9brX8FUNFo55iiPFCkmkJPQmLrGZWQQK+4/CASUGGdrzkEKJfbjA0UCDWmJw8UUMjHJLX0Vc+yxFhCASU5SqFdwNIuRHG5Ig527ZqpIS7XKoOl65e2hAN6lWuk6NmcQFGO2rUlpeQ6s2qiIYHif6x3BkYKikRcOmvVvAwG2sg7Xkv4FUDbutWKMyjCv9Ji63Og6B/riYdoUS4BqtNJ/2FRLn/oa4Daj9p03UBZse6MA02hJFBEET20hwLFZVAGdz0GUNK+Iw8VzUOkRQw0i89vHTKB0moOoCRxdQBlLZlABeuA10LN4+g8M26hLGdAFnoVCHTLTluiBEUIaCO1RdMWOyhap8lFfksXDU4FLKj2JbJQuxoKq2ygbVR+gwOqKJdcS2Tat2B/7brHUFayPeNAGzlLMDbRD6iB53RtaSht1FHhgKL0j28+18GrNKgF2liujRopcK3ncteo9XxO4bUiE+/bCq6Hp3vsudy2o94VmcFXuGotLg8VOqykgpcUptPf31wIUJa6tcC1pyhHduTARoqF/IQBbKCEzwsU2TgFqpA8dKvBZQvrpPw2d6RL2iqwAw1zdafFlSFrQHgsRR/x2p0NFGcprN4Wgc6drXFFyqBP2EI7fIPK9vfv6e8kBCjNGFrmAjdKHezfC4UUXpiAfIFLK0SyjloomEDF7ULhoQV0vVAwwxRYQpmD7qrZsSLNbdaWuaS+wcpYUQ602KErYEey+NxXqCmyHorPx6vuqPbQXHxFnxDQy1SBk+3Zncy1giL7G/2/+4IdezwER3G+FDvoVwjcv9lH+DI+1QT/z06thlbz0XNGhU9b5jIDMgc6YzIHOmMyBzpjMgc6YwIbjf+nQP8Pe2YX7PoDIVA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 name="AutoShape 9" descr="data:image/png;base64,iVBORw0KGgoAAAANSUhEUgAAAdAAAABsCAMAAADt/BOIAAABO1BMVEX9/f0OK9r///7///3CzvYAKNozwfYAJtwAu/bg7PwQdOwAHtlyjewZSOHk9vwAGtj1+v5ffukAtvXQ7/tKx/fZ5vv4///M3PmoufINL9szWuQQje/d7vshTOGTqO8UvfZMceaAnu0ADtiBJFdykeuy4/p51fleyPeL2Pnd9P2A0PcAANe56fuX1fgAcOyg4foAmPGH0vgAh+4ApvMAk/DJ2Picr/AXQN4Qg+5NauQANd3X4fmyxPTr8vxqhelZeujgztd0AEJDYOI2UuCvwPSCmOyr4/pDZuWb3/nF5fqSw/a5j6O51vhCr/NOiO5zo/GINGBAke9fqvKtd5F6s/RkmPBuADmPT3PHo7SibYmTyPbSxtaZTXPr5Outz/ehb4wAZ+sAe+14qPJtwfYAovPy6+5ar/POr74AXeeUUKWEAAAVmElEQVR4nO2dC3vaOLOAzRhjUwfscIeGkNAQCLl0220gIXHSXJuk3W63m37ftmfb03S73f3/v+BIsi3JN7ApLS6H2efZgpHksV7PaEaSHUH4UQRMEQQ9u7GRz5dffHjUbbcbudznnzj5/LMpSgNLgZcUPqIoqVShvb6+vd26zm9kszrX8Fy+hwCIIuptKOlG8fqq0/3r9RdCjCEkkmuk2u0uwtRqXV/n85gVEp0XcgTdDEvX16hUp9Neb7cLqNJ65/J6SdfxucQ52G8nxGxEELL56w/vbr/88vnJk59+esJb48+//PXXzbvLra0NTA5z94inQZcgzPmtrdb2o3Vktd2rVj6vm1jnXCcnpkkix1reftT+gi3QNkXbp35pdzuta0MvlTBzm+RY5zLvGly5pGevty7Xu91O5+H1EvLFQQ3OYYcWs28hfX11c/v658/3HyOjRBQtoPef5P5696GV3zB023onfXpitMgltDrIXvMYqedGAXg/4dPOpJgmll0qv/v02/0nj7HcR/LZdLI/f/ly83DLEKhT/baqiJY3FuD9qz/eM6b46N9P3/7+Lc8+A2J6PKOYvH39+ScLJBH0EdFUbj4Ul/SS6Vm/p1r4bPD3qwdv/3iqWzec8fT5f0+eB/riH09AnHR72BKKuzfILHmU+Mvjn7/cXG5Z3nVqXQjC7/85OXn139+fP3/+9tWDk5OT/5kdnAJUjIldDZDAJ31d+fTExRL99/nLu1Y6W/oW42RkPYXnJw+QIJT4n1dPp63QBAVeyIsTsRVimMbuza8vH7vtcu/zLzcvinqMMn0Ak6gpM8XTGMiby195QSQ6NYo3b+7v3bu7z8vjx7+9vr3MC3EwS4cgr0uJzpS/1Y+0hNTfHf+SiJc1ds9f/3Z393iPD36Qmf56c2CU4mOXvID+ysR58kcMtRtbYLmZSCTkwXjDKIapFz/c7u193NlzGObd/Z9uP5RLcbNLXuCpCfTttBWZpEBSkhDQhLaoR+14zEpfevHp17t7O+i/e3vMMhHMZFr3Zu/xEmsYPZmpAXQpoyaIqKuRLouk6C9uX97t7CCWRAjQPeR1bz8c6PH0si6B9xjon/FXNLSAvqIhmNhGJS38MIrHzBe9NxxMAnRv7+7l68Ni7MKfYIG3sxYRrRKeAxmbaC3UMIpTk/TN6717Dpj30Ne933plI+5u1inwz8mDP//+gRQeIfBiExunuruIuWr7oya/MKz0i093Hz0w7/ZukwY2ze+j+KQE/n518r+zw1MsnmHTbK5BsS+NHEbJbF6FREBOmPfufu1dGxOfP/weAqW3J//MDFCAZ9gw5b4umrmLJCeD1wpB3+3t7XhMc+fu04fij+VneYHf/zMzHhcsihKiiIIjHOzK9aLf1YlQMpK/ugdN7Ghf3pb1HycE8hH458G0VZiYWBlo8wjjgGKTON1jj6mhICh7+Oall+bHx7dl44c1TUvg6Z/TVmFSAmkztq2bEwqwTPLRzQseEMJVKh56HC22zTcfjB8i1Rwh8H5WpolAPyYEpUOwvu+bGSkbRpEnXTpcu3PBxJ73t15a/5EdLRMQ3s/CZQg4A90kM35H9vVAkXhgOZMmR5CnLVYWz84+emi+uSn+0MOmU358J2MKHJLpIbmephcEF8RktRVsfJA+PKr1625Xe/emsoTzExEXwf8bK1UBu7bZhOOfIZ/NyiJwx8Odj2/OqYfdUmBDAIEa+Ss55AaxikbrspAdjddAMb1mhZ1fNOqEaHMZZSgXtUE/k3Hw3Pl4fHtgbclZSluyNM4NrqfHEd3UfOmAOxTm7AAGrVDkJ8O447p/VdSZpYhaBi8VirTLovQZbXhoKdEgGSh2uPwF7srIaqXq4LiOaWZ4oDs7L3tFqivUVZmIlhkDKOxqcnSx7j3ROG7SY9XD0Z0DQo+ernnkAEp/SARkawer9aiqamdru773GZSsprT9dGikUMpYPS0NLWZO4SakwYHTBV2gwwilSZMBRUHtmiNDgZoqEVHr4wAtV2UpsjTPrZupdCFZZ5dkebk0yhfpR3ZpVV52dDVUNKuZRNGnFdAXBlp0RWVVPkr79AoCautRT4YdqqB0Zms/tNihTNZAN3uuHKXYpywZ0H//XTt05ZtQk801N3lMoFIisthAkZ67Vc06KKlHw90upPebVlmtXnY9QlGxmpGqPhYKxVpzDDXJmQY+C1cIqP27y1MMU79k93RiWKmDPiml7nMXKKKBc+Es45Sdjzv3XpphkLOFaQLFF7BiU0popwfBKiD2A9Wuv+i2m6FArYXF8UTNeG2UA4pvrsNQRhoKqKifkqblQZmmLChw6K24zBO73vrqru4zyE8MqKyFlk0GFPvRpn2h2iDQgYlwbvOUmwseU+aBelqAQ/tOSKihdWRVvJvuHEATanO1FKLrwgAFWDNbbtoOVwQjuThIeHEenfvRFCYHVD5dDC3H/MKBCL2BfaVSUN+AsWA7TXXgEz4Nt9Blu//llfA62jequjICKOr+WjJERBcG6LlGTqvuk1sWL6P0VhIDN87Mv6tlPejWnxTQZkXQQ4uzDc6ZStqx35AEaeqY1b5fGBsSaLMYWkVDsu/U0UATanV5pJGGAArlATmpGeGiPGt3od+U3TQz/erCsHR7YkD9nu0MEHcrxuKmbRBaZtf7+27f5rXpHzkNd7kM6EFoFbNyBKDItZwWR4yko4GiEuaNjb088rWHx1VVSlTdOAfotj8cEmxMDmj06rQZ4aJqX60nIwU479s6Dlb9uy2shQ6Julx1ogHFI8Hy8E0iIYBemG5IfYaGR2O51lSxClWeZW1QNSd1gy8kFkARtMOq7XZl7YL3X4Cu0zqH1g8KmqYGVKbBk9QcPsswEihUTJ6SnBbKa5pqlaZA+/WFJBybZ1YzgS4+HkBJrkh7qfmMUYH0qc1KXvHL8s1SoV1uWHXCAVUXF1Wat2nVypBMehRQewBFDnd3caDRVk2g/X5ttYxu7oO++UPzIsgfxAUoIkcD2YR29sK82VHAdKbaFnARnMJPy0K1Zb3HMhxJPQo20hFARcO+0EFN07jkHgMdDFbQvUIC33MrOpR7cQeKwoBlNpBu9rD+KKWxfZo6qAyJOqYGdBXdcs/YNBTOpIM6eihQmoHia3DO1WCch3aWAmBNksiDgGuJD1CkbLJP8xf5yECRwZHt0NS+N/jlq07J5SKgAugXdPxPyNJCgB8ZAbRi/+gSWauu7fJz77bTVU/9/XuMgJJ8c9Mmqu2nDTp8bvqmp1zF6VkouREz1Eglre5vpEOBQlFzmiVtrbacdk9bW05XO/IdRicG9Dx02jmsvdIq7Ro1U7cn+6ojUoLpAhXIshG1MFXzTk0Kw4GK+j61cU5Urb9seF7xUjq1ymq+w+jEgPbSRX85CIxNfUSEikTdLp3sOx91U0zT5RK1haTKctPmvs/4MAQowDFdoaAiyfJKpeRz4VC00nIpUfa7cSY1Oa8GLmdfRGoYinVn2q7VRt8RU7ZQzCR9xGIjVVv1rh8MAXrumahAd3Utqfvfx/R61GeGN06c3PJZ0DKxFu3hRpy/OML2tRALjlMHime7KhkWqKorBy4awUDN7SVOnNr+buBYJZpb6RPubSpWa998PTQqUPwcAAv55Geh1qam7HJNtYvHTTaSqj1XMBMEFGgGSutWF4Nx4hq7A3ug81nbiyHQ4j7XqHocgkIMLBQfh16GzTJop474NAgowKKTp9ZcSfqNnXydi037cj0bKiY3hgYuZ0d9nrx85hhStEx5ZKAcD6DYSGtsuNDqfDAXCLRnZ2pEf1VeHJpxm3VoVKz23cPopICqx2tBEvgcnJ+I6AJdObaM4vNR+8di4HLNn2CVzdfLzWNuUtofKCT7vDuSjpNhNrTCLl3vX3BldBPMQ0sBEqnB0hHtyQTdyCCtjbjKmFioYM0+MyM9oxuO/IGCPmC3r9ocEgq5TnNBr2n5GwGdxEyRY2df7fDU/kyWpobWiw1QzOiCxUby5oU1NeALlLxZyi4qnyZDP84BxqlsX7HTA8YJKMChnYNK6lEWXS2N59XhG7Fj43KxiJBkS4FolDOnAv2BLtNZlGb9MCDv9FfwBXW6GecW5fgABYTFnuzbxJk5lNh4KqurwwL5GFkoLmAsasxIVbJg7wcUknYIJfV7EZ/oZMszTcekbnyAotCNbaQ27RFFvDU6Kbbp2Y3L1Y0XULzrlEsum3U8NHqBgkEP4S1ZIVXzVnZoERegAAd0yNTOKBU0qNI8QDsLzF9i5XItxVdYAqP2V32AgkA3gKu16M9CQtJWUZK5bDQmQEU47NOtCfzTBSBc2LtrEmoiaJY+bhaKC8G5zKYCm/sHXqBsAO37TbOPlAW63/gsTW/jeAAFfVW29ZArjqeWUKTE5S++K1OxBIp9zgpLYNRB78z+Yv1epr+O90pc0ZCpxz6mE6SxAAoGdaxa322FAEm6/iI1j30H0vi5XFJOX25yG44oXPPHIp0mVJ+N+QdQzuk8XfOC/hmF6QNFxM5otvLMZ20F9EU6Hqmy34aAOFooubLyqc9WBPOnY3qX+j3hFkpJYZG2oZVjAxQNnxIbPv03xuvLdCCVB8veicCYAsWaL8hsKogHukrDd58lk7BaGuxZsYx14TzQ6E8yhNuC4hWOCOhr9nMQqhy0sw9BH7CbcdFjxWFdbjq0hqXJACVTgW4jFfgQlWyUH9FIcOsV2oxm+W0KVBoshJMj7sEKbnL+WcjqWNbYEgGk7S0yCW3YQ1xQ3Kcxo/bMvSAR0kLVo9AqHlGP8HVAsRmtuYwUX3WdBnqJr3mlPMt8bEOnQNH4FU74kIx/PjRkdSQafW4ehbB0razpN3xyuusr9Ikmtep6JmI40B696PA60mBGW/hKoCQlc+wZcmwK06Lt0HGrYrDFmiaxNAY0rGj+QCOINLCAigIdGyX1YoTnEaFCN2JL2pr7HQvWDz4uVzRqfnvqwok8OPD68GhABf7xVizWHwcgotZ89gVFEKiw1ToyjE4TKJQW6Ebq6rCN8dbJ+I3YzgdJR7xjgT6OGFlU7dynvahA8V6GAVNBOKSjqrQ51pQC3zJzutq+Lk4TKJTP6HNlZ6GuC4xj2+1KWp8bcSlQ/9fa4Hk4zb0Ta7SaaBCq+e6ULNGsOfRuDEizDUdChr6RRV376inwA9aatooA26+1CS0uoGO81kbuY6Bw3qfvtFkJ+yoRYYG1Uu2x6RH6Whsfl4t/15PH9WpENav946SvXlBSrauOsF8KhErfrJUQkkwm8JfNDrjmdBRVJ6MK12VgRK6NhbzPSXfoEVJ5UeD1pcMPpEc0BfgPf0XVMh30nnaR9UWEFUwoWpUcf8g4dP1AEZ2tRUkfPUnkGLXZZYx1Wd5m3BcVWNPv70UPkyGv8mNlQivOKRmlzlzmMpe5zGUuc5nLXOYyl5jJTMX0s/M2/7EF8luj/mbblCVCGgn6VXaW7s9xRGzlCtfTVsJHRApGz2YDXmrvEdBzjc74a9czIWJLUdphO+z7CWxvZ639HZ1GYz3sO8n1hpIb6y8zzI4goI1YAs2lWuZsZUdRIgBtKHOg8QSq5NoW0FxuDjRQPNPsBKgA7jls78Q7991vWj1ETXrEXc1dGP9/W1G65sfrTudaDGhacDXEAQ1Qb9YkywmJbglQ+wiNJyDrOcTVynrFLsb9qNsUPEd0VzX83VbQDIH0LAKK1dK5oEhk9QTP2cjFcEC5k3AVZk1gI8WksY47AQNt0GPX1t19SQ8VNsz+adESejflI6YRgfCIHmlnzT5us0JkMRXy7EAhj1XYaqQKltfHZ36ErDLVaGC1GnmATsoMiiBfoPU6RClRX6dHuvjeYEBF7iRYl+/e1d9HIK8oSsMSRenYQNkhQhT1KjtUID11bdbLtaC0nlNoca5unvTxds5ZE2CdO2MKdTaCxWopqayIM6dGwwbaySldVCZnNcGCInGDr3eFlSqts6Zzj3igqDDTrKE0lqbY6d9SEFBmjgjPJTgtVGnk8P4MZp8p3KkIwhKCiL9egrjNyjf4mg1kkCjF4DwAIiOID3OcA0ilsrjPueaVlI4sFLVuA0V3RJdZaB4oUL2g8I130LhY4A/kHooUKOgp/qyFCWw6iadgC23krWGlreQemkDbG9Yhxby/ubHnUlFSyMw2cg0Ff0V9hSxu3fxto9BQWubHrZwJlKt5hQbBEra4Rpcd3NBFA1uz3Tq6XbLgA1TPPsLpMR76LKCQRfS3nKMi963bwP6GAs2mFK7w7E41EKAbVuBXYECtkFCwgHLR4ZYFFP1i/WnFdeyqieht1MXmx7wJlK/ZokAf8dEmGA2mwlYAUBrlCk6geWfcyn3pKh6geUfZ2RQLqPmZA2rnoQqNEUVTeKDWH6fGQM1o1QSKP4k2UK4mB9ShAga6ZJaCfBBQwQRKjjiAuq5HtM/2yAt0g6oy+Y6Mi4QGupG35GE0oCDYFfOdQKDIUVtlkEP/GqCiTs+27nK5KGC72rIkO7tEQwLFfWgJDkTDAwXo5ljNRhBQEh9brX8FUNFo55iiPFCkmkJPQmLrGZWQQK+4/CASUGGdrzkEKJfbjA0UCDWmJw8UUMjHJLX0Vc+yxFhCASU5SqFdwNIuRHG5Ig527ZqpIS7XKoOl65e2hAN6lWuk6NmcQFGO2rUlpeQ6s2qiIYHif6x3BkYKikRcOmvVvAwG2sg7Xkv4FUDbutWKMyjCv9Ji63Og6B/riYdoUS4BqtNJ/2FRLn/oa4Daj9p03UBZse6MA02hJFBEET20hwLFZVAGdz0GUNK+Iw8VzUOkRQw0i89vHTKB0moOoCRxdQBlLZlABeuA10LN4+g8M26hLGdAFnoVCHTLTluiBEUIaCO1RdMWOyhap8lFfksXDU4FLKj2JbJQuxoKq2ygbVR+gwOqKJdcS2Tat2B/7brHUFayPeNAGzlLMDbRD6iB53RtaSht1FHhgKL0j28+18GrNKgF2liujRopcK3ncteo9XxO4bUiE+/bCq6Hp3vsudy2o94VmcFXuGotLg8VOqykgpcUptPf31wIUJa6tcC1pyhHduTARoqF/IQBbKCEzwsU2TgFqpA8dKvBZQvrpPw2d6RL2iqwAw1zdafFlSFrQHgsRR/x2p0NFGcprN4Wgc6drXFFyqBP2EI7fIPK9vfv6e8kBCjNGFrmAjdKHezfC4UUXpiAfIFLK0SyjloomEDF7ULhoQV0vVAwwxRYQpmD7qrZsSLNbdaWuaS+wcpYUQ602KErYEey+NxXqCmyHorPx6vuqPbQXHxFnxDQy1SBk+3Zncy1giL7G/2/+4IdezwER3G+FDvoVwjcv9lH+DI+1QT/z06thlbz0XNGhU9b5jIDMgc6YzIHOmMyBzpjMgc6YwIbjf+nQP8Pe2YX7PoDIVA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AutoShape 11" descr="data:image/png;base64,iVBORw0KGgoAAAANSUhEUgAAAdAAAABsCAMAAADt/BOIAAABO1BMVEX9/f0OK9r///7///3CzvYAKNozwfYAJtwAu/bg7PwQdOwAHtlyjewZSOHk9vwAGtj1+v5ffukAtvXQ7/tKx/fZ5vv4///M3PmoufINL9szWuQQje/d7vshTOGTqO8UvfZMceaAnu0ADtiBJFdykeuy4/p51fleyPeL2Pnd9P2A0PcAANe56fuX1fgAcOyg4foAmPGH0vgAh+4ApvMAk/DJ2Picr/AXQN4Qg+5NauQANd3X4fmyxPTr8vxqhelZeujgztd0AEJDYOI2UuCvwPSCmOyr4/pDZuWb3/nF5fqSw/a5j6O51vhCr/NOiO5zo/GINGBAke9fqvKtd5F6s/RkmPBuADmPT3PHo7SibYmTyPbSxtaZTXPr5Outz/ehb4wAZ+sAe+14qPJtwfYAovPy6+5ar/POr74AXeeUUKWEAAAVmElEQVR4nO2dC3vaOLOAzRhjUwfscIeGkNAQCLl0220gIXHSXJuk3W63m37ftmfb03S73f3/v+BIsi3JN7ApLS6H2efZgpHksV7PaEaSHUH4UQRMEQQ9u7GRz5dffHjUbbcbudznnzj5/LMpSgNLgZcUPqIoqVShvb6+vd26zm9kszrX8Fy+hwCIIuptKOlG8fqq0/3r9RdCjCEkkmuk2u0uwtRqXV/n85gVEp0XcgTdDEvX16hUp9Neb7cLqNJ65/J6SdfxucQ52G8nxGxEELL56w/vbr/88vnJk59+esJb48+//PXXzbvLra0NTA5z94inQZcgzPmtrdb2o3Vktd2rVj6vm1jnXCcnpkkix1reftT+gi3QNkXbp35pdzuta0MvlTBzm+RY5zLvGly5pGevty7Xu91O5+H1EvLFQQ3OYYcWs28hfX11c/v658/3HyOjRBQtoPef5P5696GV3zB023onfXpitMgltDrIXvMYqedGAXg/4dPOpJgmll0qv/v02/0nj7HcR/LZdLI/f/ly83DLEKhT/baqiJY3FuD9qz/eM6b46N9P3/7+Lc8+A2J6PKOYvH39+ScLJBH0EdFUbj4Ul/SS6Vm/p1r4bPD3qwdv/3iqWzec8fT5f0+eB/riH09AnHR72BKKuzfILHmU+Mvjn7/cXG5Z3nVqXQjC7/85OXn139+fP3/+9tWDk5OT/5kdnAJUjIldDZDAJ31d+fTExRL99/nLu1Y6W/oW42RkPYXnJw+QIJT4n1dPp63QBAVeyIsTsRVimMbuza8vH7vtcu/zLzcvinqMMn0Ak6gpM8XTGMiby195QSQ6NYo3b+7v3bu7z8vjx7+9vr3MC3EwS4cgr0uJzpS/1Y+0hNTfHf+SiJc1ds9f/3Z393iPD36Qmf56c2CU4mOXvID+ysR58kcMtRtbYLmZSCTkwXjDKIapFz/c7u193NlzGObd/Z9uP5RLcbNLXuCpCfTttBWZpEBSkhDQhLaoR+14zEpfevHp17t7O+i/e3vMMhHMZFr3Zu/xEmsYPZmpAXQpoyaIqKuRLouk6C9uX97t7CCWRAjQPeR1bz8c6PH0si6B9xjon/FXNLSAvqIhmNhGJS38MIrHzBe9NxxMAnRv7+7l68Ni7MKfYIG3sxYRrRKeAxmbaC3UMIpTk/TN6717Dpj30Ne933plI+5u1inwz8mDP//+gRQeIfBiExunuruIuWr7oya/MKz0i093Hz0w7/ZukwY2ze+j+KQE/n518r+zw1MsnmHTbK5BsS+NHEbJbF6FREBOmPfufu1dGxOfP/weAqW3J//MDFCAZ9gw5b4umrmLJCeD1wpB3+3t7XhMc+fu04fij+VneYHf/zMzHhcsihKiiIIjHOzK9aLf1YlQMpK/ugdN7Ghf3pb1HycE8hH458G0VZiYWBlo8wjjgGKTON1jj6mhICh7+Oall+bHx7dl44c1TUvg6Z/TVmFSAmkztq2bEwqwTPLRzQseEMJVKh56HC22zTcfjB8i1Rwh8H5WpolAPyYEpUOwvu+bGSkbRpEnXTpcu3PBxJ73t15a/5EdLRMQ3s/CZQg4A90kM35H9vVAkXhgOZMmR5CnLVYWz84+emi+uSn+0MOmU358J2MKHJLpIbmephcEF8RktRVsfJA+PKr1625Xe/emsoTzExEXwf8bK1UBu7bZhOOfIZ/NyiJwx8Odj2/OqYfdUmBDAIEa+Ss55AaxikbrspAdjddAMb1mhZ1fNOqEaHMZZSgXtUE/k3Hw3Pl4fHtgbclZSluyNM4NrqfHEd3UfOmAOxTm7AAGrVDkJ8O447p/VdSZpYhaBi8VirTLovQZbXhoKdEgGSh2uPwF7srIaqXq4LiOaWZ4oDs7L3tFqivUVZmIlhkDKOxqcnSx7j3ROG7SY9XD0Z0DQo+ernnkAEp/SARkawer9aiqamdru773GZSsprT9dGikUMpYPS0NLWZO4SakwYHTBV2gwwilSZMBRUHtmiNDgZoqEVHr4wAtV2UpsjTPrZupdCFZZ5dkebk0yhfpR3ZpVV52dDVUNKuZRNGnFdAXBlp0RWVVPkr79AoCautRT4YdqqB0Zms/tNihTNZAN3uuHKXYpywZ0H//XTt05ZtQk801N3lMoFIisthAkZ67Vc06KKlHw90upPebVlmtXnY9QlGxmpGqPhYKxVpzDDXJmQY+C1cIqP27y1MMU79k93RiWKmDPiml7nMXKKKBc+Es45Sdjzv3XpphkLOFaQLFF7BiU0popwfBKiD2A9Wuv+i2m6FArYXF8UTNeG2UA4pvrsNQRhoKqKifkqblQZmmLChw6K24zBO73vrqru4zyE8MqKyFlk0GFPvRpn2h2iDQgYlwbvOUmwseU+aBelqAQ/tOSKihdWRVvJvuHEATanO1FKLrwgAFWDNbbtoOVwQjuThIeHEenfvRFCYHVD5dDC3H/MKBCL2BfaVSUN+AsWA7TXXgEz4Nt9Blu//llfA62jequjICKOr+WjJERBcG6LlGTqvuk1sWL6P0VhIDN87Mv6tlPejWnxTQZkXQQ4uzDc6ZStqx35AEaeqY1b5fGBsSaLMYWkVDsu/U0UATanV5pJGGAArlATmpGeGiPGt3od+U3TQz/erCsHR7YkD9nu0MEHcrxuKmbRBaZtf7+27f5rXpHzkNd7kM6EFoFbNyBKDItZwWR4yko4GiEuaNjb088rWHx1VVSlTdOAfotj8cEmxMDmj06rQZ4aJqX60nIwU479s6Dlb9uy2shQ6Julx1ogHFI8Hy8E0iIYBemG5IfYaGR2O51lSxClWeZW1QNSd1gy8kFkARtMOq7XZl7YL3X4Cu0zqH1g8KmqYGVKbBk9QcPsswEihUTJ6SnBbKa5pqlaZA+/WFJBybZ1YzgS4+HkBJrkh7qfmMUYH0qc1KXvHL8s1SoV1uWHXCAVUXF1Wat2nVypBMehRQewBFDnd3caDRVk2g/X5ttYxu7oO++UPzIsgfxAUoIkcD2YR29sK82VHAdKbaFnARnMJPy0K1Zb3HMhxJPQo20hFARcO+0EFN07jkHgMdDFbQvUIC33MrOpR7cQeKwoBlNpBu9rD+KKWxfZo6qAyJOqYGdBXdcs/YNBTOpIM6eihQmoHia3DO1WCch3aWAmBNksiDgGuJD1CkbLJP8xf5yECRwZHt0NS+N/jlq07J5SKgAugXdPxPyNJCgB8ZAbRi/+gSWauu7fJz77bTVU/9/XuMgJJ8c9Mmqu2nDTp8bvqmp1zF6VkouREz1Eglre5vpEOBQlFzmiVtrbacdk9bW05XO/IdRicG9Dx02jmsvdIq7Ro1U7cn+6ojUoLpAhXIshG1MFXzTk0Kw4GK+j61cU5Urb9seF7xUjq1ymq+w+jEgPbSRX85CIxNfUSEikTdLp3sOx91U0zT5RK1haTKctPmvs/4MAQowDFdoaAiyfJKpeRz4VC00nIpUfa7cSY1Oa8GLmdfRGoYinVn2q7VRt8RU7ZQzCR9xGIjVVv1rh8MAXrumahAd3Utqfvfx/R61GeGN06c3PJZ0DKxFu3hRpy/OML2tRALjlMHime7KhkWqKorBy4awUDN7SVOnNr+buBYJZpb6RPubSpWa998PTQqUPwcAAv55Geh1qam7HJNtYvHTTaSqj1XMBMEFGgGSutWF4Nx4hq7A3ug81nbiyHQ4j7XqHocgkIMLBQfh16GzTJop474NAgowKKTp9ZcSfqNnXydi037cj0bKiY3hgYuZ0d9nrx85hhStEx5ZKAcD6DYSGtsuNDqfDAXCLRnZ2pEf1VeHJpxm3VoVKz23cPopICqx2tBEvgcnJ+I6AJdObaM4vNR+8di4HLNn2CVzdfLzWNuUtofKCT7vDuSjpNhNrTCLl3vX3BldBPMQ0sBEqnB0hHtyQTdyCCtjbjKmFioYM0+MyM9oxuO/IGCPmC3r9ocEgq5TnNBr2n5GwGdxEyRY2df7fDU/kyWpobWiw1QzOiCxUby5oU1NeALlLxZyi4qnyZDP84BxqlsX7HTA8YJKMChnYNK6lEWXS2N59XhG7Fj43KxiJBkS4FolDOnAv2BLtNZlGb9MCDv9FfwBXW6GecW5fgABYTFnuzbxJk5lNh4KqurwwL5GFkoLmAsasxIVbJg7wcUknYIJfV7EZ/oZMszTcekbnyAotCNbaQ27RFFvDU6Kbbp2Y3L1Y0XULzrlEsum3U8NHqBgkEP4S1ZIVXzVnZoERegAAd0yNTOKBU0qNI8QDsLzF9i5XItxVdYAqP2V32AgkA3gKu16M9CQtJWUZK5bDQmQEU47NOtCfzTBSBc2LtrEmoiaJY+bhaKC8G5zKYCm/sHXqBsAO37TbOPlAW63/gsTW/jeAAFfVW29ZArjqeWUKTE5S++K1OxBIp9zgpLYNRB78z+Yv1epr+O90pc0ZCpxz6mE6SxAAoGdaxa322FAEm6/iI1j30H0vi5XFJOX25yG44oXPPHIp0mVJ+N+QdQzuk8XfOC/hmF6QNFxM5otvLMZ20F9EU6Hqmy34aAOFooubLyqc9WBPOnY3qX+j3hFkpJYZG2oZVjAxQNnxIbPv03xuvLdCCVB8veicCYAsWaL8hsKogHukrDd58lk7BaGuxZsYx14TzQ6E8yhNuC4hWOCOhr9nMQqhy0sw9BH7CbcdFjxWFdbjq0hqXJACVTgW4jFfgQlWyUH9FIcOsV2oxm+W0KVBoshJMj7sEKbnL+WcjqWNbYEgGk7S0yCW3YQ1xQ3Kcxo/bMvSAR0kLVo9AqHlGP8HVAsRmtuYwUX3WdBnqJr3mlPMt8bEOnQNH4FU74kIx/PjRkdSQafW4ehbB0razpN3xyuusr9Ikmtep6JmI40B696PA60mBGW/hKoCQlc+wZcmwK06Lt0HGrYrDFmiaxNAY0rGj+QCOINLCAigIdGyX1YoTnEaFCN2JL2pr7HQvWDz4uVzRqfnvqwok8OPD68GhABf7xVizWHwcgotZ89gVFEKiw1ToyjE4TKJQW6Ebq6rCN8dbJ+I3YzgdJR7xjgT6OGFlU7dynvahA8V6GAVNBOKSjqrQ51pQC3zJzutq+Lk4TKJTP6HNlZ6GuC4xj2+1KWp8bcSlQ/9fa4Hk4zb0Ta7SaaBCq+e6ULNGsOfRuDEizDUdChr6RRV376inwA9aatooA26+1CS0uoGO81kbuY6Bw3qfvtFkJ+yoRYYG1Uu2x6RH6Whsfl4t/15PH9WpENav946SvXlBSrauOsF8KhErfrJUQkkwm8JfNDrjmdBRVJ6MK12VgRK6NhbzPSXfoEVJ5UeD1pcMPpEc0BfgPf0XVMh30nnaR9UWEFUwoWpUcf8g4dP1AEZ2tRUkfPUnkGLXZZYx1Wd5m3BcVWNPv70UPkyGv8mNlQivOKRmlzlzmMpe5zGUuc5nLXOYyl5jJTMX0s/M2/7EF8luj/mbblCVCGgn6VXaW7s9xRGzlCtfTVsJHRApGz2YDXmrvEdBzjc74a9czIWJLUdphO+z7CWxvZ639HZ1GYz3sO8n1hpIb6y8zzI4goI1YAs2lWuZsZUdRIgBtKHOg8QSq5NoW0FxuDjRQPNPsBKgA7jls78Q7991vWj1ETXrEXc1dGP9/W1G65sfrTudaDGhacDXEAQ1Qb9YkywmJbglQ+wiNJyDrOcTVynrFLsb9qNsUPEd0VzX83VbQDIH0LAKK1dK5oEhk9QTP2cjFcEC5k3AVZk1gI8WksY47AQNt0GPX1t19SQ8VNsz+adESejflI6YRgfCIHmlnzT5us0JkMRXy7EAhj1XYaqQKltfHZ36ErDLVaGC1GnmATsoMiiBfoPU6RClRX6dHuvjeYEBF7iRYl+/e1d9HIK8oSsMSRenYQNkhQhT1KjtUID11bdbLtaC0nlNoca5unvTxds5ZE2CdO2MKdTaCxWopqayIM6dGwwbaySldVCZnNcGCInGDr3eFlSqts6Zzj3igqDDTrKE0lqbY6d9SEFBmjgjPJTgtVGnk8P4MZp8p3KkIwhKCiL9egrjNyjf4mg1kkCjF4DwAIiOID3OcA0ilsrjPueaVlI4sFLVuA0V3RJdZaB4oUL2g8I130LhY4A/kHooUKOgp/qyFCWw6iadgC23krWGlreQemkDbG9Yhxby/ubHnUlFSyMw2cg0Ff0V9hSxu3fxto9BQWubHrZwJlKt5hQbBEra4Rpcd3NBFA1uz3Tq6XbLgA1TPPsLpMR76LKCQRfS3nKMi963bwP6GAs2mFK7w7E41EKAbVuBXYECtkFCwgHLR4ZYFFP1i/WnFdeyqieht1MXmx7wJlK/ZokAf8dEmGA2mwlYAUBrlCk6geWfcyn3pKh6geUfZ2RQLqPmZA2rnoQqNEUVTeKDWH6fGQM1o1QSKP4k2UK4mB9ShAga6ZJaCfBBQwQRKjjiAuq5HtM/2yAt0g6oy+Y6Mi4QGupG35GE0oCDYFfOdQKDIUVtlkEP/GqCiTs+27nK5KGC72rIkO7tEQwLFfWgJDkTDAwXo5ljNRhBQEh9brX8FUNFo55iiPFCkmkJPQmLrGZWQQK+4/CASUGGdrzkEKJfbjA0UCDWmJw8UUMjHJLX0Vc+yxFhCASU5SqFdwNIuRHG5Ig527ZqpIS7XKoOl65e2hAN6lWuk6NmcQFGO2rUlpeQ6s2qiIYHif6x3BkYKikRcOmvVvAwG2sg7Xkv4FUDbutWKMyjCv9Ji63Og6B/riYdoUS4BqtNJ/2FRLn/oa4Daj9p03UBZse6MA02hJFBEET20hwLFZVAGdz0GUNK+Iw8VzUOkRQw0i89vHTKB0moOoCRxdQBlLZlABeuA10LN4+g8M26hLGdAFnoVCHTLTluiBEUIaCO1RdMWOyhap8lFfksXDU4FLKj2JbJQuxoKq2ygbVR+gwOqKJdcS2Tat2B/7brHUFayPeNAGzlLMDbRD6iB53RtaSht1FHhgKL0j28+18GrNKgF2liujRopcK3ncteo9XxO4bUiE+/bCq6Hp3vsudy2o94VmcFXuGotLg8VOqykgpcUptPf31wIUJa6tcC1pyhHduTARoqF/IQBbKCEzwsU2TgFqpA8dKvBZQvrpPw2d6RL2iqwAw1zdafFlSFrQHgsRR/x2p0NFGcprN4Wgc6drXFFyqBP2EI7fIPK9vfv6e8kBCjNGFrmAjdKHezfC4UUXpiAfIFLK0SyjloomEDF7ULhoQV0vVAwwxRYQpmD7qrZsSLNbdaWuaS+wcpYUQ602KErYEey+NxXqCmyHorPx6vuqPbQXHxFnxDQy1SBk+3Zncy1giL7G/2/+4IdezwER3G+FDvoVwjcv9lH+DI+1QT/z06thlbz0XNGhU9b5jIDMgc6YzIHOmMyBzpjMgc6YwIbjf+nQP8Pe2YX7PoDIVA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67" y="1657462"/>
            <a:ext cx="2661165" cy="61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15" descr="data:image/jpeg;base64,/9j/4AAQSkZJRgABAQAAAQABAAD/2wCEAAkGBxMTEhQUEhQWFhUUGBobGRcYFBgfHBshGBsXGBYaGxoYHSggGBonGxobIjEhJSkrLi4uGR8zODMsNygtLisBCgoKDg0OGxAQGywkICUsLzIsLSwvLCwsLCwsLCwsLCwxLCwsLCwsLCwsLC8sLCwsLCwsLCwsLCwsLCwsLCwsLP/AABEIAGYB7AMBEQACEQEDEQH/xAAcAAEAAwEBAQEBAAAAAAAAAAAABQYHAwQCAQj/xABFEAACAAQCBwUCDAUDAwUAAAABAgADBBESIQUGBzFBUWETInGBkTJCFCNSYnJzgpKhsbLBMzRDosIkU9Gzw+EWF2OD8f/EABsBAQACAwEBAAAAAAAAAAAAAAACAwQFBgEH/8QAOREAAgECBAIGCAUEAwEAAAAAAAECAxEEBSExEkFRYXGxwfATIjKBkaHR4RQjNHLxFTNCUiRigkP/2gAMAwEAAhEDEQA/ANxgBACAONXVJKUvMZUUb2YgAeZgShCU5cMVd9RX6LXilmz1kSu0ZnNg2Cy5Ak+0QbWB4RBTTdjPqZXiKdJ1JpJLr1LNEzXCAEAIAQBzqJ6opZ2VVG9mIAHiTlAlGMpO0VdnzS1aTFxS3V1+UrAj1ELicJQdpKz6ztAiIAQAgBACAEAIAQAgBACAEAIAQAgBACAEAIAQAgDhW1kuUhea6oo3sxsP/wB6R43YnTpzqS4YK76iB0drtSz56yJXaMzk2bBZcgWJzNwLDlEVNN2Rm1ssr0qTqTskuvUssTNeIAQAgBAHKpqUlqWmMqKN7MwA9TlAlGEpu0Vd9R+U1SkxcUt1dTuZWBHqICcJQdpKz6ztAiIAQAgBACAEAIAQAgBACAEAIAQAgBACAEAIAQBD6y6wSqOVjfNjkiA5sf2A4nh42ERlJRMvB4OeKnwx25voKJRUU3SGOsr3K0soMwVbgELfEEHAcC287r8qknLV7G7qVaeCth8MrzfPt87bH1sykrNrJ84IECL3UG5e0JAA6hVIvxuYU1d3PM5lKnh4Um733fTb7s1GLzmhACAEAfE6YFUsxsFBJPIDMmB6k27IymRUPpeuVZhKyEDMEB3KtgD9NiVueAJA3RRfjkdTKEcswvFHWb0v1/RfPmddRi1PpObTqTgJmIRz7Mkox62FvMwhpKxDM7VsFCs1rp89zVIvOYEAIAQAgBACAEAIAQAgBACAEAIAQAgBACAEAIAg9adZJdHLxN3nb2JYObEbyeSjif3iMpcKMzBYKeKnaO3N9H3KPRUMytD12kHYU8sMyoLgMF3hB7q8L+0x48YrSctWbqpVhhGsNhV670b6Pv8AJHbZZTiZUVE/CFwgBVHsr2hYkDwCgecKerbI53NwpU6V79PXb+TTouObEAIAQByqZ6y0Z3NlRSxPIAXJ9IMlGLlJRW7MroHfS9b8cWWRLUsEB9lcgo+mSRc9DbhFC9eR09VRyzDeprN8/PJHbZ1MaTpCfTgkp8YpHWU1lbxtcefSFPSViGbRVXCQrNa6fNao1OLzmRACAEAIAQAgBACAEAIAQAgBACAEAIAQAgBAHKrqFlozubKilmPIAXMCUIOclGO7MY7WZpOvUNcCY1gPkS1uSB1tfPixjG1nI7Hhhl+EbW6+bfn4F22k1CyKFJEsYRMZUAHBUGI+WSjzi2o7RsaXJ4OrinUlrZN+9ni2Qy+5UtzZB6Bj/lEaRdn79eC6n3mhxcaAQAgBAFb2h1fZ0E6297J98gN/beITdkbDKqfHiodWvwKvshkd+pfkqKPMuT+QiFLmbTP56U49r7j41Al9vpGoqBmqmYwPWa5wf2hoQ1k2M0fosHTo89PktfmafFxzYgBACAEAIAQAgBACAEAIAQAgBACAEAIAQAgDhXVaypbzHNlRSxPQC/rBuxOnTlUmoR3ZjdIJmk69e0vZzcgH2Ja54Ryyyvza8Yy9eR2E+DL8I+HdfOT5+eSLjtRqhKpJchAFExgLDgssA2HTFgiyo7Kxpslp+kxDqS5L5vyznsiT4me3OaB6ID/lClsTz5/mwXV4sv0WmiEAIAQBVtpNX2dDMA3zGVPU3b+1TEKjtE2eUU+PFRvyu/PvIHZFJAFTMPzF9MbH8xEKXMzs+ld04drOGzST21bU1Pu94jxnPiH4A+sKerbJ5vL0eGp0eenyVjTouObEAIAQAgBACAEAIAQAgBACAEAIAQAgBACAEAU/ahWlKLAP6rqvkLuf0284rqP1TbZLS48TxP8AxV/DxK7skpgZ8+Yfclqo+2xJ/REKW5sc+m1ThDpb+X8nTa9OvNp0+Sjt94qP8Y9qkchj6k5da8SR2RD4if8AW/4LHtLYx8+/vR/b4svsWmiEAIAQBRtrU21NKX5U4fgj/vaKquxu8ijevJ/9fFFV1d02tNQVIB+OnPgQDf7Au1uQxG3WwiEXaJs8ZhXiMXC/sxV2+W+3nkaFqPoP4JSqrC0x++/QkZL5Cw8b84uhGyNBmWL/ABNdyWy0XZ9ywxIwBACAEAIAQAgBACAEAIAQAgBACAEAIAQAgBAFK2q1hSkWWP6swA+Cguf7gsV1XobjJKSliHJ8l9iH2RU15lRM+SqKPtFi36ViNJGZn9T1YQ7WcNrc+9RJT5Mot99iP8I8q7lmQwtSnLpfcvuTmyRf9LN6zj+iXEqWxg57+oj+3xZeItNKIAQAgCg7XZnxEhec0n7qMP8AKKquxvchX5s31eKK1oTTQkaNqJam86omlFUe1YpLDNYZ8SBzPnEIu0TY4rDOtjISl7MVdvlu/L6jRtTdCfBKZEP8Ru9M+kbZeAAA8oujGyOex+K/E13NbbLs++5OxIwhACAEAIAQAgBACAEAIAQAgBACAEAIAQAgBAFD2ur/AKeQeU380b/iKquxvMhf50v2+KPDsfPeqh0lf92PKXMvz9f232+B5Nra/wCplHnK/J2v+YjyruW5C/yZdvgS+yJviZ4/+UH1Qf8AESpbGJny/Nh2eLLjpbSkqnlmZOcKo9SeSjeT0EWNpbmno0KlafBTV2UGbr5U1E0pSokpAGYu4xMFQXZyL4RYcM87C+cVekbehvllNGhT4qzbe1lpq9l5+B8UWsmlakNNppamWhtbCmdgDY3ILNbM4bb4KU3se1MDgKDUK0nxPt+neXDVDWIVkosVwTJZwzE5HgRfOxzyO4gjhFkZXRqMdg3hqiV7p6pld2vH4qnHz2/T/wCYhV2NjkP9yfZ4kPsz0As6aaiZYrIYBV5va4J6AZjrblnGnG+pl5zjHTgqMd5b9n37ix67a6/Bm7GQFaba7Fs1S+4WBzYjPoLc4nOpbRGuy3K/xC9JU0jy6X9j61B1rmVZmS5wXGgDBlFrgmxBF94Nsxz6ZoT4tzzNMvhhuGVNuz6S4TZgUFmIAUEkncAMyT0iw1KTbsjLtNbR5xmn4MFWWpyLrcv1OfdB5DPrwFDqu+h02HySnwfnN8T6ORougtI/CKeVOtbtFBI5HcR1zvF0XdXOexNH0NWVPoZR9YdozpNZKVEKobF3BOIjfhCkWXrneKpVbPQ3eEyVTpqdZtN8lyLfqppv4ZTibhwtcqy3uARyPIgg+cWRlxK5qcbhXhqrp3v0dh11j0stLTvOOZUWUfKY5KPXf0Bj2TsrkMJh3iKqprn3EfqJpx6umxzLdojlWsLA7mU24ZEehiMJcSMjMsJHDVuGGzV0WImJmvKrp3XymkEqh7aYOCEYR9J93pc9IhKokbPC5TXrav1V1/Qh/wD3BnkIopQZs6xloGY903sxyuSbGwFshfcREfSPoMz+kUtW6nqx3dufx5d+hK6C1xZ54pquQZE1vZvfC3G2YyvY23g2te+UeqetmYmJy6MKXpqM+KK36UWLSuk5VPLMycwVR6k8ABxPSJtpbmBRoTrTUIK7KE+1Hv5U/wAXfjM79udrYb9L+cVel1N6sgfDrP1uzT6/I0VJylQ4IwkYr9CL39IuOecWnbmUau2mylmFZclpksGxfEBfqikZjxIip1Vc3dLIqsoXlJJ9H18su9HUrNlpMQ3V1DKehFxFqdzSzg4ScZbo7QIiAEAZ9teX4qnPDGw9V/8ABiqqb7IX+ZNdXifGyFu7Uj50s+of/iPKXMln69aD6mQ+1ZT8NQ8DIT8Hm3iNXczMjf8Ax2v+z7kWPZG3+mnDlOP4pLidLY12er8+P7fFlr0xpeTTS+0nOFHAcWPJRvJixtLc1VDD1K8uCmrsoEzXypnzGFOiypaKzszLiZUQXZjnhvwAF8yBeKvSN7G9/pFGjBOq3KTaSS0V3y6feKPWPS1QGnSJSmUptbCpvbeMyGc88NunKClN6o9qYHL6LVOrJ8T89Fl7y46pawCsk47YXU4XXkd9x0I/ccIsjK6NPjsI8NU4b3T1T6irbXzlSjrM/wC3FdXkbXIF61R9nieHZhoFZrtUvmJLYUX59g2I+AYW6m/AR5SjfUuzrGOEVRjzV32dH1JvXXXc079jThWmD22bMJfMKADm1s+mW/hOdS2iMLLsq9PH0lW6jy6/sejUHWmZV9ok4Ljl2OJRYMGuMxc2II/GEJ8RXmmXwwri4PR9PUWyfOVFZnIVVBJJ3ADMkxYaqMXJpLdmXaV2kTzNvTqiylOQdblurZ92/IZjnFDqO+h09DI6ah+a3xdXL6mk6IrhPkSp1sPaIrW5XFyPKLk7q5zlek6VSVN8nYoOnNpLiaVpUllFNsbhjjtvKhSLLyOd98VSq9BvcLkkZU+Ks2m+S5dpddWNMirp0nYcJNwy3vYqbGx4jj5xbF3VzT4zDPD1nTvc+dadMikp3mmxbcgPFj7I8OJ6Ax5KVlcYPDPEVlT5c+w82pGmmqqVZky3aKzK9hYXGYNuF1IhCV0WZjhlh67hHbdE+TEjBKnp3X+mkErL+PccEIwjxfd6XiEqiRtcNlFetrL1V17/AAIka/1BwItKDOm2ZEDMbKRdScrkkZ2ystjxiPpH0GT/AEilrJ1PVW7tz+3eS+r+t7TZ3wapkmROIuoN7NlfiAQbA23g2OfCJRnd2Zi4rLlTp+moy4o8+ondMaWlU0szJzYVG4cWPJRxMSbSWpg0MPUrz4IK7KMNqPxmdPaVfM4+/bna1r9L+cVelN48hfB7frdmneaKZqhcRICgXuTla17+FouOes725lFqtp0pZmFJLPLBsXxAE9VQjMeJHlFTqq5u4ZFVcLykk+j7l5pp6uqupurAMDzBFwfSLTSyi4ycXujpAiIAQBWtolAZtDMtmZdpg+z7X9haIVFeJscqrKnio32enx+5Tdk9Thqpif7kq/mjDL0Y+kV0nqbjPYXoxl0PvX2JDa9T/wAtM+mp88LD8mj2ryKMgnrOHY+8g9S9Z1opdRiUuz4OzUcSMYNzwGY6xGEuEzcywEsVODTsle76EcNa5FUyy6ita0yaSJcr5KixY29wXK5bzfPOPJ33ZPAToKTo4daLeXS/Hn4Fh2XaLSZIqmb+p8T4DDdreOMegidJaM1+d15Qq00uWvvv9jjQTNIaLxyuw7eSWxBlDEcBe63KXAFww37jzLihoSqrB5hafHwytqnby/cRGjdNVYrZz0knDMqN8ogm25ic8Od7m5y7xiKk+LQy62Fw/wCGhGtO8Y/5Lu5+UctctH1ctpUysmB5k4PYA3CBMGWQCj29y5ZbzHk092WZdWw81KFCNkre+9/oTeoul1paCrnHMiYAo+UxRQo9d/QGJwdotmDmeHeIxlOmua17Lu5CaV0SVoZdXNJM6pn3uT7hSY27d3iMV+VhEXH1bszcPiE8U6EPZhH53X8Etsl/mZ31X+awpbmLn39qHb4E9tCr3mNKoJH8SoIx9FvkD0NiT0Q84sm/8UYGVUYwUsVU2jt2+fmzM9K0olTpsoG4luy3PHCSL/hFDVnY6bD1HUpRm+auXuo058G0NIVTaZOUqvMC7Y28hl4sIt4rQNBDC+nzGbfsxd34IpGmNFtTtLR/aaUjkW9nHi7viAB53iuSsb3DYhV1KUdlJrttbU0vZR/Jv9c36ZcXUtjms8/Ur9q72VzX/SL1c6ZLkjFKo1LORuxXwu3lfD5PwiFR8T05GwyqjDDU4zqaSnouzl8foeLUPWZKNp3a4ijqCAoucS3sOlwTn0EeQlw7mRmmBliVFw3Xc/oT9OKzSt2msaei+Su9xxzPtDqe70MT1l1I10/w2X+rBcdTr2Xn49ZSNGUST6tJSX7OZNsLnPBe+8ccEVJXlY3larOlhnOXtJfP+S7a30s+lrpdbJlY5aqAQAbLZShUhRdQVOTbr+hskmndGkwFSliMNLDVJWd7+PeQetetS1iymWS0ubJfFixAgDobAg4gp3cIjKdzOwGXvDSkpTTjJWt56rk1oLVR6lBV101puJMUtMRORFxiPAbu6tup4RJQurswsTmEaEnQw8eHWzfnvZnAOXlFJ0vM0rWzSzmmpaKRnNny5eID5JUAL0xG9/mg84uk9EkcxgMPH01TE1PZi3bt+3fYz/SVJ2U2ZKJuZbst+eE2JipqzOho1PS04z6Vc2nUf+Qpvqx+ZjJhscXmP6qp2k5EjDBgDNX14qVrxKmqiSlm9myAXNicIbGczvDZWy4RT6R8VjollVGWE9JBtyte/hb5E/tKoO0omYDOSwmeQur+isT5ROorxMDJ6vo8Uk/8tPp8ysbJKkCfOl/Llhh9hrH9cV0nqbTPqd6cJ9Dt8f4O216ns9O/NXU+RUj9Rj2qtiGQT0nHsfeRWputK0cmeuEvMdkMtRuJIINzwAsvU3yiMJ8KMrMcvliasHeySd30I8etdNU/FzqxvjZ18Mv5CLa+W5MyLLv33N48mnuy3AVKF5U8OvVju+l+Pb8CzbNdELNpKrF/XJlX44Qg3ebn0ETprRmtznEyhiKfD/jr77/Y8+j6nSGjA0k0/bSsRKsoYjPeQyXwg77MN94LihpYnVhg8e/SKfDLmnbxt8mRGh9MVYq55o5QEyoJZpRF8OeK+ZUCxY5nLvboim7uxl4jDYZ4eHp5XUdLrn39Bw1x0dVSnlvVzBMmTQxsDfCFK5bgB7W5Rbxjyaa3Lcur0KkZRoRso295Pam6ZFJoypm5Yu3KoDxYy5WHyG89AYnB2jc1+YYZ4jGwpr/XXsuyC0xocy6KRUTLmdUzWYkn3WUsuW659q/zojKPq3M/DYnjxUqMPZhGy7U1/BN7Iv40/wCrX9RiVLmYOf8AsQ7X4Exr/WPOmydHyD3ppDTDyXeAemRY/RHOJTd/VRiZZTjShLF1No7db86fwZlXyBLmzJYNxLmOlzxwsVv+EUNWdjp6M+OnGb5pP4q5ftLab7DRFNLQ/GT5QUW3hbDGfQhR9LpFzlaJz9DC+mzCpOXsxbfv5fX3FJ01otqaYst/awIzDkWFyvluilqxvMNiFXg5ra7S93M0/Zd/Ij6x/wBovp+ycxnX6p9iKlr3pF6ydMEoFpFGO8RuuzBWbrnkOisd0Qm+J6G1yujDDU4uppKe3Z0eeo5ai60pRics0MVcBlCj3lyt0uCMz8mPIT4dyeZ5fPEuDhutH2fYm5Eqr0mDMqHNPRC5wJkXA35n2h84i3IcRPWW+xgTlh8A+CkuOp0vZff59ZS9AUSVFXKlAEJMmbjvwC7EHrhFrxVFXlY3eLqyo4aU3ul89u8uWtMmfR6QFbKlGZLZQCADYWUIVOEdzIAg7vyiyV4y4kabBSpYnCfhpys7+N/eQmtWtIq+xmJKaVNkMTixA23EZ2GYYA5iIynczcDgHh+KEpKUZLbz1EzozVJp0k1dbNaazSi8tMRNgVxKWPocIsPGJKF1dmFWzGNKfoMPHhV7N+/zqzOTu8opOl5mm666TeYlPQSM5k5Ux25EDCpPAGxY9F5GL5v/ABRy+W0Iwc8VV2je3b526zO62R2c2ZLvfs3ZL88LFb/hFLVjo6U+OEZ9KT+Jt+p/8jS/Uy/0iMmOyOJx/wCpqfufeTESMQQAgD8dQQQcwd4gNjHK+jbRekEex7INiQ80OTr1YAkeh4xjtcEjr6VRZhhHD/K2vbyfv+patqU6W1HKIYEtMVpdjvGFrkcxY/iInU9k1WSRnHEtW5O5Wdl9Oj1pxqGKSmZb8GDILjrYn1iFJamzzuco4dcLtd2fwZJ7X79pTcsMz85d/wBolVMfIPZqe7xO2yXSSgTqcmzFu0XrkFYDqMIPn0hSfIrz2hK8aq2tZ+BoruACSQABcknIW3knlFxzyV9EZtq9WfC9MvOT+GitY/NCiWp8ybxTF3nc6PF0vw+XRpy3b+/y2P3bD7VJ4Tvzkwq8hkH/ANP/AD4lR0BSPUzJVKD3GmY2tw7oDN4hAQOrdYrjrobXFzjh4yxHO1l8dPn3F92rywtJIVRYCcoAHACXNAEW1djR5G28RNv/AF8UV7ZnVpJm1EyYbIkgknwZfU9IhTdmZ+dU5VIU4R3cvAn9QJDVM+fpCaM3YpLB4DK9vABVv0aJw1bkYGaSjQpQwkOWr7fOvwKFrP8AzlT9dM/UYqluzf4H9NT/AGomdTaBq2okhx8TSILjhkzMo8WcknotolBcT7DBzCrHC0Z8PtTfn4L5s/dqP89/9Sfm8Ku4yT9L/wCn3I66F1h+CaMcIbTps5wnzRgl4n8uHUiPYytEhicH+Jxyv7KSv8Xp7+4ndGyE0bo13nqGmTx3kO9iwISWegW5P2oklwx1MGtOeOxijTfqx2fQlz+nuMxQlCCRcrY2YZHcRcHgR+BijY6d2kmk9+aN10pPxUE15W5qd2S3WWStvwjKfsnC0o2xEYz/ANlf4mOar1iyauRMbJVcXPIMCpPgL38ox4OzOyx1N1MPOEd7d2pvIjKOEKrtKrll0TobYppVVHgwZj5AepEQqO0TaZPSlPFJraOrJDVuWV0fIB39gv4pePV7Jj4uSli5tf7PvMKl7h4RindPc0zZro5prvWzcyLS5fTCoViPBQFH2ouprmzmM4rKnFYantu/fr9/gUnWf+cqfrpn6jFUt2bzBfpqf7V3GtamzlXR9MWYKMAzJAGZIG/rGTH2Tkswi3iqiS5sp2v+mZjVgpu1aTJXAGZb++AS7BSCwANrdDFc5a2NvleFgsM63CpSd7Ls5dR2laCq5IE2h0gs5d+EzMj4BmZD528YcLWzIPF4eq+DEUeF9KW3yT7yn6z17zpzTHQS5uEBwN2JRbEOQIC8T4mK5O7NxgqMadJQi7x5djNrqtISFS0+bKUMtmDuo3jMG5jJuuZxkKVWUvy4t68kzIqSoShr1eXMWbJVvaRg15b3BBw37wB3c1HMRj+zI6ycZYzCOM4tS6Hpqvr4lw2sTUamkWYFjMutiM1wNcjpmufURZV2NRkakq8tNLa/FEDsrp0eqcsoLJLxIT7pxAEjrY74hS3M/PJyjQST0b1PTtcB7eRy7Nrfez/aPau5XkP9ufaiQ2TaTXs5tOTZw3aKOYIVWtzsR/cIlSfIx89oS441Vta3vL/NmhVLMQAoJJJsABvJPARaaFJt2Rm+qVV8K0vPqFBwBGsenclpfqQL26GKYu8rnQ46n+Hy+FKW9/q38Nj52v8A8Sm+jM/OXCqTyD2anavErGrdG9VNk0v9PtGmOOmFA5P2UCjkW6xCKvobLG1I4eEq/wDlay+dvr7i67W1AkU4GQEw2H2GiyrsaXIta0/2+KITZrXJINVNmGypKUn7xsBzJOQHWI03a7M3OaUqvooR3bfgT+zuladMn180d6cxVOgB71umQQfQPOJ01f1mYGazVKMMLDaK17fOvvM501/M1H103/qNFMt2dHhf7EP2ruRZdSKFqyplPMHxVJLQAcLrfs182ux8LconBcT7DWZlVjhaMox9qbf3+iPPtM/n3+gn5RGp7Rbk36VdrPXo/WH4NooJLPx06ZMC23qMgz+PAdT0MSUrRKK2D9Pj3KXsxSv9Pr1E1Lp5ejdFsJyhpk8EMh4s6kBD81V3+BtviXsx1MKU54/GrgdlHZ9CT397M0kt2bqWW+AqSrDfYg2IPAj84pOmkuODUXut0bhrLNvQVDJuNO5FuRQ7vKMmWxxGEj/yoKX+y7zI9T6tZVbTu5socgnljVkuenejHg7SOtzGnKphpxjvbuafgbrGUcOU/ahXKlGZZ9qcygDojB2PhkB9oRXUeljbZNSlPEqXKKfdZEtRSyujkU71pQD5S4kvZMSpJSxTa/28TCwMvKMU7vmahs10c0xpldOzZzgQ9BYMR6BByCnnF9NX9ZnLZvWVNRw1PZavt86mfab/AJmo+vm/9RopluzocL/Zh+1dxsuqs5VoaUswUGVLFyQMyAAM+JMZMdkcbjU3iallzZNxIwxACAEAQ2tdDTzaaZ8JyRAWxj2kI3MvXhbje3GIySa1MrBVatOsvRbvS3T1GXU+r7zKGZVzHfBKFpKniMYDb74VzOQ434DOjhurnTyxkaeKjQgleXtPrse3ZUP9cfqX/VKiVLcrzz9Mv3LuZfNdtX/hkjCthNlnEhO48Cp5Aj8QIsnHiRocuxn4Wrd7PR/X3GN1MibTzLOHlTFNxe6kW4qR+YjHs0zsYTp14eq1JMkG0xW1YEjtJs6/uKBn9LCBcfSyj3ilLQx/w2Ew35nCo9f0v4Goaj6t/A5Jx2M6ZYuRwt7KA8QLnPiSekXwjwo5jMcb+Jqaeytvr7yvbYJRtSv7qmapPVuzKj+0+kQq8jYZBJXqR5u3yv8AU67KND4UepYZzO5L+iM2I6FrD7Ee0o6XIZ5ieKaox5avt+y7z1bWpZNJLIGSzlLHkCkxQT5kDzEe1divI5JYhp846fFGd6A0RNqpolSr2Nsbe6o5twJ5DifUUxi2zocXiaeHhxz35Lm353ZuOjqFJEpJUsWVFAH/ACeZJzPjGSlZHEVasqs3OW7MT1kkM1dUIqku09gFG84mutvEEesY0l6x2mDnGOEhJvRRNb1R0EKSnWXkXbvTDzY7wOgFgPDrGRGPCjk8di3iarny2XYUDatTMKtHI7rygAeqs2IehX1iqrub/I5p0HHmn3pfQ+NnerhnzRPmD4mUbi+53G4dQDmethzhThfU9zfGqjD0UH6z36l9yf2lle2oe2v8Hxt2nLelwfs4vLFEqm6NflCfo6vo/btp8/HwKtr9WyqisBpu+MCJdR7TXawXnkVHlbhEJtN6G1yqnUoYd+l01b15Lzc1jRFF2dLKkvnglIjdbKFaL0tLHKV6vHVlUXNt/MxXWTQUyknGW4OAk9m/Bl4Z/KA3j9rRjSjws7TB4uGJpqS35roZKaD16qadBLOGaiiyh73XkAwOY6G8SVRoxcTlFCtLiV4vq2+B8Ukup0tVDtDdRbGQLJLTeQvInhvJPQZFebPajo5dQfBu9ulv6L4GxTZdkKqPdIA8rARecgn612fz1R07zGSWgu7kKo6nLyjFSuz6DUqRhFzk9Fqb9obRy08iXJXdLUC/M72PmbnzjKSsrHBYis61SVR82YnrSpFZUg/7z/ixI/AiMaW7O0wLvhqduhFn1No51aZAm5UtH7IANncG4v8AKI4ncBl7xiyCct9jV5jUpYXj4Pbnv1L7+di3a1aoSqyzkmXNAsHAvccAy+8M+YMTlBSNTgsxqYXRax6PoUeo2Z1QPdaQw5lmB9MB/OK/RM3cc9oNaqS+D8SJ07qvOpOyExpZaaSFVCxOVhc3UZXYDziMoNGXhswp4jicU7RWrZoOjtnNGg+MDzW4lmKjyCWy8SYtVNHP1c6xM/ZtFdS+p5daNSaJJDzVJkYBe4LMp5AqxO85DCRmY8lCNrluCzTFOooP1r+d/qU4aAmNo9qya7WTAslCb93tFQ79y942AtuvuiHD6t2bd4yEcWsPTS1vxPrt39JK7Jh/q5n1J/Wke0tzGz3+xH93gy5a9auGskjBbtZRJS+439pCeF7DPmBFk43Rp8txv4Wp63svf6mPTZc2RMAYPKmIbi91YdQf3EY+qOvjKnXhpaUX70SLaVrqy0ntJs75gt5YsIAt1bKJXlLQxvw+Ewv5llHr+n2NU1L1dFHJs1jNmWMwjdluUdBc+ZJ4xdCPCjl8wxrxVW69lbfX3lW2wSzipmt3bTFvwv3CB42B9DEKvI2mQSVqkeenie7ZVojBJeoYd6bkn0F4+bfgoMe0o2VyjO8Tx1VSW0d+1/QbXJZ+DyWtks3M8rqwF+WeXpCrsMhklWkumPiih6uaFm1cwS5dwlx2j+6oHE8C2+w68rmKoxbN7jMVTw0OOW/Jc/46TcaGlSVLSWgsiAKB0H7xkpWOJqVJVJOct2YXpaldqydLVSXafMAUbyS7EfhnflnGNJXkdxh6kY4WE29FFfJGyaraFWkp1lCxb2nYe8x3nw4DoBGRGNlY47GYp4mq5vbl1IzjalTla0MRlMlqVPPDdWHll6iKaq1OjySalh3Hmn3nbZvq2Z0wVEwfFSj3Afeccvmqc/G3Ix7TjfVlecY1U4ehh7T36l9+4mdoRUVlCZ9/g4LYuV7re/TJbjleJVN1cw8qUnh6ype3ZW8+dbFU14qZdTWk03fxKi90e2+Yy55YRfpEJtOWhtcshOhhvztLNvXkvNzXqaiAp1kvmBLCN17uExelpY5KdRuo5rpv8zD9P6FmUk0ypgNvce2TrwI68xwPlGNKNmdvhMVDE01OO/NdD87EzobX2qkIJZwzVUWXHfEOQxA5jxz6xJVGjCxGT0KsuJXi+rb4HzoynqNK1YaabopHaECyoozwKOBO7nnc7oJOb1FedHLsO4w3e3S30vs+xrekUvJmADejAD7JAi97HJ03aab6TAdH0rTnly5Yu0wgL58fADM9AYxUrux39apGlBzlsjftF0KyJMuUnsy1CjrbeT1Jz84ykrKxwNaq6tRzlu2YVp5SKqpByPbTf1sYxZbs7nCNOhBr/VdxcdS6KdWtTvOypqIAS1tk7rkDnvIyuegA96LYXe5psxqU8Kpxp+3PfqT5e/zyNOi45sQAgBAGc7RtINPnyaCUfaZS/wBJiMAPRR3z4jlFVR3fCdBlNGNGlLFT5J28fjsWHW+mWVoybLQWVJaqB0BUCJT0ia/AzlUxkZS3buU/ZJKvUzm+TKt95gf8Yrpbm4z6X5UF19y+5qsXnLnOdIVhZlDDkQD+cD1ScdUxJkKgsiqo5KAPygJSct3c6QPD5mSwwswBHIi4/GB6m1qj9AtkIHh+OgIIIBB3gjKB6m1qj5kSFQWRVUclAA9BA9lJyd27nSBE85oZXaCb2adoBYPgGK3LFa9oWJ+knw8F3bo5fA9ECB56yilzVwzZaTF34XUMPGx4wsTp1J03xQbT6tDpIkqihUUKqiwVQAAOQA3QIyk5O7d2fFbRy5qFJqK6nerAEdN/GPGrkqdSdOXFB2fUeHR+rlLIbHKkIrcGtcjwJvbyjxRSLquMr1Vwzm2iViRjHGrpEmqUmIrqd6soI9DCxKE5QfFF2fUQn/omgvf4Ov3nt6YrRDgj0GZ/U8Xa3G/kTVHSS5ShJaKijcqqAPQRNKxiTqSm+Kbu+s7wIEZRaAppU1psuSqzGvds/e32vkt+loiopO5kVMXWqQVOUm0uRJxIxyE0tqnSVEztJsq78SHZb23YsJF+V4i4J7mZQzDEUIcEJae595K0lMktFSWoVFFgoGQiSVjFnOU5OUnds7QIiAIzSeg5M+ZJmzVJaQbpnlvBzHHNQfKPGkzIo4qpShKEHpLck49MczfX6taqq5NBLOWJcZHymz/tS7efSKZu74TocrpLD0JYqa5aeet6E/r5KWXoyaiiyqJSqBwAmSwBE5+yYGWSc8bGT3bb+TKxsilXnVDfJRB95mP+MV0kbTP5epBdb8PqahF5zJznSFcWdVYciAfzgexk47MSZKqLKoUcgAPygHJy1bOkDw+JspWFmAI5EXH4wPU2tj6AgeH5MlhgQwBB3gi4PlA9Tad0fMmSqCyKFHJQAPQQEpOTu3c6QPDz/AZXadr2adpa3aYBityxWvaFifpJ8PBd26OXwPRAgeetoJU5cM2Wkxd9nUMPGxG+DVydOrOm7wbT6jrKlKoCqAqgWAAsABuAA3CBFtt3ZyrqGXOQpNRXU8GAI6HoeseNXJU6s6cuKDs+o8ejtXqWQ2OVJRW+Va5F99ibkeUeKKRdVxleqrTm2iUiRjHCso5c1Sk1FdT7rKCPx4x41cnCpOm+KDafUQo1KoL3+Dr957emK0R4ImX/AFPF2txv5E3S0qS1CS0VFG5VUADyETtYw5zlN8Und9Z2gRIzR+gKaRMaZKkqrte7C/HMgX9kdBaPFFIyKuLrVYqE5NpEnHpjkFpPVGjnzO1myrubXId1xWyGIKQCbC14i4J7mbRzDEUYcEJae7QmKanWWqoihVUWCgWAA3ARIxJSlOTlJ3bOsCIgBAHxNmBQWOQAJPgMzA9Su7IyvUAGq0lMqH4B5mfAucKDyUkeUUQ1lc6fNLYfBxox6l8N/mXHaNMw6PndcA9ZiftFlT2TUZTG+Lh7+5kPsjo7SZ80j23CjwQX/NyPKI0loZmfVL1Yw6F3/wAF+i00QgBACAEAIAQAgBACAEAIAQAgBACAEAIAQAgBACAEAIAQAgBAHKpnBEZ23IpY+AFzAlGLlJRXMy/ZshqK6bUPmVVmPRppsP7cQiinrK50ubtUcLCjHyl5Ra9psy1BMHynlj0dW/aLKnsmsydXxcex9x4Nk1Hhp5sw/wBSZYeCC36i0RpLQvzypxVlDoXf9rF5i00ggBACAEAIAQAgBACAEAIAQAgBACAEAIAQAgBACAEAIAQAgBAEVrYxFFVEb+xmfpMeS2Zk4JJ4imn/ALLvKXsfUXqjxtKHl8bFVLmbnP2/y12+B7Nq1YSkimTN5r4sI3kDuqPN2Fvox7UfIpySmlOVaW0V5+Ra9XdGCmppUkb0XvEcWObn7xMWRVlY1eKruvWlUfPu5ElHpjiAEAIAQAgBACAEAIAQAgBACAEAIAQAgBACAEAIAQAgBACAEAQuuZIoam3+0w9RY/hEZbGZl/6qn2oq2yBRgqTxxIPIBrfmYrpczaZ+3xwXU+8+9qlUX+D0svvPMfFhHmiDzLH7se1OSI5JBR468tkvu/PWXLQejhTyJUkZ9moBPM72PmxJ84sSsrGnxFZ1qsqj5s90elIgBACAEAIAQAgBACAEAIAQAgBACAEAIAQAgBACAEAIAQAgBAHm0lSibKmSzumIy/eBH7x41dE6U+CamuTTMO0VpWooZzYDgmDuOjC4NjuI8dxH7xjJuLO3r4ejjKactVumjQtUNCTps411d/EI+LQi2EbgxX3cibDqSczF0YtviZz2PxVKnT/C4f2eb6fPMvEWGmEAIAQAgBACAEAIAQAgBACAEAIAQAgBACAEAIAQAgBACAEAIAQB4tNUfbU86V/uS2UHkWBAPrHj1RbQqeiqxn0NMxPQ2mqiimN2fdY910ZbgkG1iN9wb7jxjGi3Fna4jDUcXBce26aNE1O0FOaaa6tznP7CkewLWvb3TbIDgCb5k2uhF+0zncfi6cYLDYf2Vu+l+JdYsNOIAQAgBACAEAIAQAgBACAEAIAQAgBACAEAIAQAgBACAEAIAQAgBAHnaill+0MtC498oMX3rXjyyJ+kmo8N3bo5Hoj0gIAQAgBACAEAIAQAgBACAEAIAQAgBACAEAIAQAgBACAEAIAQAgBACAPOaGVj7Ts0x/LwDF9614WJ+knw8N3bo5HogQEAIAQAgBACAEAIAQAgBACAEAIAQAgBACAEAIAQAgBACAEAIAQB/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411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53" y="2276871"/>
            <a:ext cx="2782487" cy="576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1700808"/>
            <a:ext cx="2146047" cy="1552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AutoShape 19" descr="data:image/jpeg;base64,/9j/4AAQSkZJRgABAQAAAQABAAD/2wCEAAkGBxQTEhUUExQUFhUXGBgYFxcYFhgXGBccFxcWFxoXGBcYHSggGhwlHRgVITEhJSkrLi4uFx8zODMsNygtLisBCgoKDg0OGhAQGiwlHyQsLCwsLCwsLCwsLCwsLCwsLCwsLCwsLCwsLCwsLCwsLCwsLCwsLCwsLCwsLCwsLCwsLP/AABEIALcBEwMBIgACEQEDEQH/xAAbAAACAgMBAAAAAAAAAAAAAAAEBQMGAAECB//EAEcQAAEDAgMFBQYEAwUECwAAAAEAAhEDIQQSMQVBUWFxBiKBkaETMrHB0fBCUmLhI3KCBxQzovEVJJKTFjRDRFNjc4OywtL/xAAZAQADAQEBAAAAAAAAAAAAAAABAgMABAX/xAApEQADAAICAQQBBAIDAAAAAAAAAQIDESExEgQTQVEicZHB8DKBFEJh/9oADAMBAAIRAxEAPwD2L2f6B4kfRZkP5WffgsyD8jvF37rXs/0DxP7IimGf0Bcl/wCtv34rrJ+lg++i0SeLB99UQHGf9XkFonm7y/ZdGp+tvl+61m/UfAfssY0P6/UIHH4SXl5Ja2BaxcTHEyi6tdrYzOdcwLa+iX9p8VkpEjUwBylJdOVsMpU9Fd2zt00p9kwuIFpJgncCuf7PO0j8Xhz7UtNWnUe18AN0ccpgfphUjtNtM0w4k78oHM6+MIX+y/app4yoDYVWzG4uBnziVDb1yyuls9F7Tgu/EB4T5SvNdrYcA3OY8zbyCuXanaDTMGD1+a88xziSbT4gqPyVNUBDveaOlv3TV4aW3d8T9FX6bTP4kxYwkX+/NNybYHjmj8IJ+/RNuyW0KtN3ddpoBnI8dx3LqnsY1BoY4mw81PUwTKLYbry+7LdGfJdMc6jjKRMEVWtJtAuL6DjwVI2m3+Iw30gWB3xFwOV067Lg0yaz3OAaN8Ru0EzwvHmk23PfadO84i/Npj74Lv8ASU2mjj9RKTGOGIFRpnNpu1MaEHoiMa3vCDeJBHjYoagJrMuLwJidWnUDTei8c0Et63Objy46rqOYruObLt19Pmbp3sEdzle/rBPglG0xccpvu1Nhy0TvYQ7gta28jXT58E3wD5N4oX5yDMjl5cUlqjvutxERNrQZVgxre8RM3iTvtqkGKjO4jXMJ56blMcjf1++MLeHs4WG8d3fwvuBXVSx5zPCOXRapgA8552gn7ssEPFoNpvrr96eaVbYHebusd07zpwMwnA5GZAuTbkLj7hLNqAFw6fZlBmBmmWA6aXBHmtBs+E7uC2W2g8eI++C003M8/QboQCMsNqbg6adNFdcH7jf5R8FSsINVd8H7jeg+Chk7KT0TUveb/M3/AOQUOGEZxwqVB5PcpfqPiuKDYz8DVqx/zXpPgJKsWQsQCXuOTz4n6rRZ+g+JH1W55vPgfouT0efH91QJns/0N8/2WjO4M+/Bc5Z/B5kfUrZAGgA8FgGd7iPL91t9UNBJ3CUNWcRdSCHtI3wjoXZUcJ2ubWqRTpVXmTmIbAbeAJTvb4D6Lhva3N0j79FVMDWFCpUYCMpcS0g+YtwRx242HtNyWmRbTTUdVDNjc8lMORVweYdum5srvw5y7pmMj6JPRpPpubUZqPI71atutFRrw0TGg4x87FA4XDx3dRu6KCrg6lGxzWqDE0w4sqB0XLCHD90nfsKLl1TLzZ+5R2Fhh5Tfop+0WLexxIa4gu1EazDWCbCbeaVr6GUb7AMJsunzd98AU5w2Dpi4bB45Qg6wyuuy54EfREUqznWDfMynJeJPXe7/AMS3Q/CEH/dy4w2SecNHwlE+zO+B0AlMOz+FdVqltNsuY3N3jEmQGgTzI1hL4unofSlbZW8diMjzRadHZSdc24+EifJCbZIy0+OaCYP11t6p5tPsPjvbvcMM5zCZBDqd7cA6dUJt3YOKDKc4atIdfLTedZ4T9hexCiUlJ5dOqbbO2/4tInUxvJ/C7W8GUZjIOXjcGPCNUJ7B4fS7lXUhxLSNxFiRcdURjnAWO4i5Ea8kRRLtUd/nr9xuTnYPuRxHDnqOO9J9qu0ngAOECd25WrsPgBUYXlxyM1A3zNgjVJTtgS29IjxlIl0AE292QSJHxgXCVVNjVnPdFN50M5dOp0/1V8dtmjQc9oaxpbpIknmSeiHo7fqVHdwWLrzYARqCN4IiOa436j6R0rD9nnlRhm9t2vLre4PiuKQ71pAjfFoJ1PmvRtr9naNR2YugkSYAI4TPyVZxHZxzBmpnPBsNYB0JtxVZyyxHDQG0kiJ1PUb78kr2mJcNLjeIIgn7hN3Urc5kwflx5JZtI98GxjiBxN5TigdSxbOnoeiipmOcTGnnCkqa79Tef2UTX+sHy4oBGmBHy+Cu+C/w2/yj4Ko7HwNWo3MyjUc38zWOIMTN4ibHRX/Zex6jmNzDIIGuunD6qGTspPQJkJs0EngEXhNm1CxocMpJc5xJ0LnF0eEpuG06Ajf6nqUvr4wvcDuGgS6GIquFa0walx+kf/pYuzhJvxWLaAWg1h+cno39lG51tanKe7JOg0C5qYh0taHgudwbYDeTcqUXcLzB9Y18pT6Nsxz4hu/f9+XmuX7uq4Y3vvPQD4n5eS25ywuzdWMhnddK8FtAEyBHI70we+CQfyz4Kr4ppY8jdqFSVsS3oU9ocOKWIIHuv7zeRO4/fBJ8dSc0hzWmIIMDjxVl2rQbVpcHC4KV4escsG3EdFZwrnTIqvGtoq226RFCo5puGl1tZAlC7BqmpRpOJvlAJ6WPwVn242aLrC4IPkVRdhVnNZH4abzTdy/KT1M/ZXDl9N4Twd2D1PlXJaqlKyKoY0OZlcO8BExYxoTzUFGpLVos3hcujs8idwzXU+GshqdREAwiEnrNaRf4kInssRSqHIMvdPxGpQGFJJ7zHAbs0d7hYHROMFUvpf5cT1XVgwN/mzlz+olbhc/wek4DGio0EESRfkd4RSpOyNoezcJ0vPjH0Ct9DFNcAQdU9zojFbJ1ohbWsqmUInUWHVrT1AQG1cpaWAAdLfBH4uqGMJ8uu5VPHYqxLnBs2kkCbTZJdaQ8Rsrm1dhBzi51Rt9QAT811szBZHBuZpbwO7mIXeLdN9Qg2VCCudXWzoeKdFn2XlP8Nz3HUAwIO68Jm/ANpiRBkRy+PVU2nig2CLFOsFtfMCHHcrJ/ZzVOnwOcHgqFSz6NMkC+ZgPyUrtj4WZ/u9CePsmT5wqht/apptYQ7LLg0OHpPEK2dn8Z7Wgyo+AYObhIJFusKk18CNHVPYWFP/dcP/yafnopP9l4bdQo9RSZ8YUuIxoFhYcN5+gULambUw3gPu5Tik2URAgAbhoOVkBjsaGjKzXeVvF4z8LLBL3NWMCuaSo84B4xqt4msgWkzKIB6yuyLtkrEHSuAc7RyOqxYIbsGqX1sQ9xuIaOQ19beSYYGtIk65yD5R8wgcDTDalbmJ9behXez6vcJ/XfkYA+QPirXy/2IS9L9xq826qBxPw+P0QbcYcxpb4L+gJgDwM+EImk6SWneAQk1obewbatfKCRF25R9UixOLBa0SCWgyb3vYDXS6abQe0tMxLSQQqpiiLwr45I5KGIrAj7+KVbVbluN0LimHTZdkh0g+XFWU6IutgO0auaiVUuztMHFYuk4S14YSOrb+N/RWV7SGVKZ/DBHMEqudnv+vYk8PZj/L+yFLbX6/wxpek/0/lAZdiKeLGGnuDvZ4klnHgJ93qnrpJm6e4rBh3egZgDB3wYJE8DA8kMzDCFJYVHRZ53etiyrinU6uHbDSyo5zHTMg5ZbBniCrJQw0iST8lT9ubXw/tsNT9q2addr6hEkMDQ4QSBGpAI3L0fYeBNZ7WN0NydQG7z98QpuI23odZMmkti2rTdIuAAOBJv6aQiKBAG/wA1eMV2VpO90ub6hIdpdmKtO7B7QctfL6Sn92WhfapPoWsqKajtJzHDKbDyKVvc4GCI4jTzXJeuPPl8l4ydvp8Pi/Ki/bN7QtcIcYPNOaOKa4SDK8jqYmFxhdtVGPAY43Ok2XNOSkdFYk+i0f2mVq2bDNpMLpc46wBliS47gJF1Ve1dbNF80AwGzbnHVH7V7VF/dkvAMd0DdEmCeiiwmLY9xDm3EEGIzAj5GR5IXW3saI0tCbYtaoGAPaWkidI0tcEkg9dU2Y6dUbiA0i48UI9wSbHSF+Jd3uSgp7RdTMP0Ng75Hmu8RTJMDfxQtbDuAOaY++asmiFyxjtOsHUmlxBhwLQdJkATobEgp92VxT6bXd6c1wS7PpoeANzYfuqVtaiamGpwYGeHOBuBqPhPkrB2XrtDAGzl3Tc+addkH0W5tYkyTfeVO7EWgaJdScpw5WJBAcocQ9dAqGuiYEq3UTTdSvUM3++CxibK1YpKT7CfgFixhniqgax1Qa5WiP6gfh8ENhDle5v4Ko9dy4Y7VrtCIKkw47gB1YQPA710udHKq2Lto4o0sSx5OjWtdzBF/kU+L4h35TlP8rtD5/FVztK2arxyHoITDs/ivaUQHagFjvDQ+Sa5/FULFfk0Rdo5a4vbvHfHGPxKtGrNwrPtJxy/qCrRpibCOW7w4dE8dE7fJNSda6iqsvLTcahStC5xNCRmBhwuCn3oXW0CYxmaTwgeBg/XzVY7LU5xOKP/AJxHkrKa+YOO7u+JEadIKR9jmTiMZ/6s/wDEJWrhr+/A08p/35LRiLBVftRjHMo5WGH1XCmy8Rm1M7rTfdIVmxeiq3ajZ1SpXwQYCW+1IfpYSwkx/K1990Kdv8SkL8hrs3ZFIYY0Gs7j2kEkAF5IjMd8kxHhG5Xz+xUB2ysPUPvuDmk8qT302jyaD4oduw/90r13j/s3GmNIAE5/DUdJ4Jr/AGT7Ofh9lYZlRpY6HvLSCC0VKj3tBBuDlcFzZWukdOJPtlvUb3LtQVXKSLMA2lgadW1RoJ46EeKqG0+zhbJpvkcHWPnofRXOq5K8aJS1KYZto89xuGez3mkeFj0KV0DlqB3Aj4r0LaL5aBYjeCqxt3BsY0PaCATBAvB+ik8Zecu+GLX0XNyhhYCJmWkySTNwpGB8tJyyOE289R+yMq1rgjSP9fWVH/e2yJtzKlWzolpoNeZCFqNXVbFBomUurYsus3z4KYQsHUAXiAToCgcSQGuaN5nSYkQYnxKQ7c2hXonJRfJcZdIDsk2EDn8imOwwXN7xzO1vqSDcHnoqzJG710TtrCjhagNyRDQd7tAPX0Tjs0zLQaSBMXggxp5JPig0MLjDjq2Y7sR5dUy2C52TvmQBbxuB98FWezmroseGfJnkjmBLsDpmO9Mqd1YkdKGsJU6hrImBKh3DVRU2d7iiHBQAwVjDCk8RdYhQOSxYxDt3bbKLyyC5wN40A+ZSl+3TWcyllOSo5rZHvAlwAncRcITalHOA+ZfHfjedZ8NOgCG7MODcZQzkBvtASTpaSJnmAvQa4PPXLLdt8fx3pdsHEezrlh0eLdRdH7afNYpPjaZBDxq0yiuY0CuL2PdrP1SJhujsZic7QRvCX0RdLHRq7JXRzPxHzQmOq93R3AmCNd3M9ExaFDjWDKZ0F02zJCXFOOUACNwCD7OUTSxmJYfxso1PRzT6pkNQTv8AQbgPvchqNF/+0HVIGQ4drNb5vaEi3SUMj6HxrseVBJTLBbAecVgnVBlpl1UFpkOf/Bc4W4d3erN2Z7Pez/iVgC+2Ua5eZ5/BMtqs/jYR3Cq/1oVQuXJl3wjpx4tcsg7YtJwdSkyxq5KA/wDee2kfANcT4Jy1oAAGgEDwSzaLc9fDs3ML6zv6Wmm0H+qpP9CZkqBc08oWoSp3OgIOpWRQGQVXoLEqavUSCtTFIuq56jzULe6XZgL/AIBoNVhpnyN7RbZK3MFSkWFG08Q2oHO7wayc4c3pEASTwEa3UlbCQA5sgOE3AB6EDRIUcOeGUkucypFy0mCOSirVHU6wa7vU36TujgflyVxxez3vacpAtAnfzP0STaWzHMpUy85oAl0fikh3QEER0Uck8bLYnr5BzQA00Oi5qEMaTplEn4rmk6DE907uB4jl9UDt4ONF7GCS6xjhv9JUC5UcViqlTNUGmYHLx1HePiE4p1LOcHubI43YYi3P6oM4SpkJpkhw3bhxtv6LnBbDcDneXEm9j3TEX4HUHxVlS0c7htjHZwr1akOfmYNXRe26fmrdghMNFgLlKdn0i1pA0NzbXinFN4gBu/VUholcNDnDvEDhFkex6U4Y6cAmDaipsi0E51DUXQqcFy999EQELwoQLhTPPFQQSeHxRMdOrcFikGHduEjitoGKl/t+o8nPEzbuhvhb5qLGFlS7BDvxj4GN29cYnCB3Ipe+kQRMyNCLEdD8tF6R5oWyrVZ7rjA/C67fDh4Jjhe0LD3aoyHndp6O3eKAoV3aOh/MQ13iND1t0W30WPtv/K4Fp8AdfBHZhyBGl2m4368DvC7pBaZTjDUosWgt/wCEkD0hC08aRqAfRcq9TCpp8HS/S25VTyNGKLHn+G6020CgZj/0+v7LnEVi4EaA8EXnxtpJmn02RJtoWue65JDSAbDvO09EVh61TDOLqDqL7tDXPZUh4BL3atETJaTrY6wp8NhGhpAGovxVn7M9j6DqAfXYHOLw5sFzLMGXvZT3g6DINiDGhM71HGtBwc7L5MhLNtvhjH/kq03eBd7M+jyfBT4ygKrCwkjNvGtiD5WSbFsxD6bsOWsAMtNeQRk4in73tItBsDeToubR07GWznZ3VK35jkZ/JTkAjkXFx8QmDyq8xldzGUS1lNrcodUDg4Oa3cxmozRfNoCdVvafaOjh3sw4JdUgW1yji7nyCFNLsMpvhDqs+xSfE4jh0HwW8Vi80w4tAGZ9txFpm4Hl9VFfGCnUyOEZgCx590zbjuO7XzS+7KHWGmw0vvPkgsLRbnLgIzHMBJjW5A0BJvbip6U5LuDnAXIEAmNw3IWhVHtRT/KyfOE/HZtNcBtPusNoJkn5BTV6jTRbGoA/dVzbDcRUq5WZmMaCc1spJgDmT71uaPwWMDg5pPu2PlP1Rc6Qzn5IsPiiX1JPdERw1On+XxKKqMDhDgCDYgiQRwIQjaLXubUOYhoIZwgkHNl8LHxRPtoIP4TboTv58Epq7Fx7O0LgMLY0cHOsTyJjwhA4XsyQYL7AmDEk9Rp6qxAOiXRPAfuun094SPHL+A+5S+RG7su2Zz9YaASTvJvO7cs/6PMFEUczveLw60gngBaOSdtdNt6hwmFeyZfmH6rnz+SKiV8G8m+WyqVtjVmcHAXOWQYG8NPyJUZOUBzTnbvcAe5yqRYTe/JW92GNTR2u8a2OgTelSDW6XdraAUjxc7TH97S55KThMYHCBr96JpSIEIPF7IdSeXsALCZIECAd8D1jryE1C5TTv5J5Et8BzXLh55rQKxz+A8U6Is5I8PvVRk/JdEqGqUQE5eVtcGqAsWMJjiqTmkuBBG4C6XVqlJ0w6+4GAsrU78+KiOHDtQJXoo81kNTDEaKMVHCxEjgRIW6uFdTuwuHQ28tFA3ahb7zWu8IPpb0RNosey8QH0Hs3tIdBJOogxO6w80CRdZsja9HOGwWl/c/4tL9YRGJw5E9V5fq48cm/s9X0leWPX0RMU1H3gD92QrSoxiiXDIJg67lzTWqTOtz5S0WilhC4U2gd57rdCQ0HzDir8QGgNbo0Bo6AQvM29oK/tW1Aym0tENEOIAgjTNzKJft/Eu1qRya1o9Yn1XVeeXTZxx6ektHojKiBx+1KbCSXDwuvPq+03u957j4oV2OU3lb6RVYUu2XWr2hBdDbdUr2zgKdZzapZFdhD2vBjNFy0nfIkX5KqDEQ/MTKObtgd0gkga62U6bfZSPGXwOcLtJtT2j2Fx/hMa4EObJzZI8vglu2tsNe5tNtUEAwRec2U6Am1xuXVXarDJY1oJDQ4tESAZExYwlFfCj2hqZczjEQ29p3+JUvB9HTueyzYbFO9k+DLhTNuOnrFh0WuxrzXY/M24qEHi1uVsAmbSN0p1sKj7LDszAB7pLgRLpOk8LRZTGpJ3DXQAa6rridI5Lyppzr57IMfkpU3kxAkm5gW4ylGBwbH0XNghry+4JuHbwTe2k8k8qsDgWuAcDqCAQeoK7p0G6AAcE/GiStpcCzGYxtNoJBADmtmDAkxJ5TF+anpva6x4m3VHvwzSCCAQRBBAIIO4hapYVjQAGgQIEDQDQIAVCramJFKmahdYbt7juAvqhcBtRxc0PEB47rhcA/lJ46+SfVcIDp5G4QLK5a7I6m5s77Fh6EG3itotNx4ta5/U0DmLgTdpbw3rrGUHOYWsflNhmIm2+OcSldbazW4xtENMmnmvocpNh0ElM3VZsNdTv47uKwGqhp/7Mo4llABmYkjjfxPXgjxj36knLE6TbkNZSluGc3+MxntjABuGloH5WkQTzm6d0qWhf3R925rI1pcV9gmFyVc5DYMlknWGk2nhMpXXwIZYOnkdf3TF+IZmc2kZNpFrT04wUNjsM6oxzc+Um4MTBBkE8bhZoRsHpuhbeEL7WNXeS4diuHqghGElD1TMxw14KFlW9z9F0a4HzTCk7biVtDsrCByEeSxYwnN7riFIRCiXonmnYahMTgmu3I0BcOBRQoodsvgrTWfmpB2869d/qljaaLpuhpbeCuf1eLzja7R1ekz+F6fTA8Lg885rMGvF3LpxRFR7W2AAHJCOquiAUKQV5Shnre4g92I3rg1iVrDbPqv91jo4mw8zZWTDdk8tMVKrw79LNB1cfkPFUnCydZ0VulQe+crXOygkwJgC8ofMIJC9CwjAwQ1oa3du/1SDb2xh/i0he/tGDeD+Jo+SpePS4Jzk8nyU6pV39Pv74qAO8oXNc96APvojMNsio4Alpa3i61umpXNpvo6U1K2xv2Wwf8AeP8AE7rWkA1CQM0/hE6u9NCdVdaNH2IhlM0wd+pPV2/wVTY4MaGgWAgDh15nVM9l7bexwH4d41+K7oxVo4MnqZdDp1QzdcPqwp6uNpuEtAB5fRAVHyUfBi+5IZSrBGUagKSVCXclmFxDmOvdH22L7yRYQtzxQFLHA62RlKqDolctdjq0+jsLbguSFyHJRwTGbLY9zHwA5hlpjSQWuHi0keKq+1sY6jiHB85nhopXIDmtBzAG4DruJtcAcLXEvSrtCxpph7hJpuDxYmIsbDWxNkCkVzpkmzcQYuIMwGk94CBY3vebre0MM2qBeC0yBvBgjyul2xO0VHFscaRzZDDmx328y3hr5FHVq1GqMvtAH6DvQ7pB+Gqy/wDCiVTXHZrAYQUmwPeN3niVJVcdAhsMyoxuV7g65vyJMC95iFHtLCOqNGR7mOE3FtYv4R6orkFvdPbF2IEOIg67gSo3OdoGO9B8U4qyIm5i547pULRvS6JMWnBudAccs7hc+ZXAwcauJ5WHwTAu1PKPNRtbvRAcsw4jQLFISsWMV5uJ4gj1Hou8wOi5cxcgL0jzCdoWOatMXcfcrAOBVUb8VoNSZjdpr8lNkQLqX+8SdAwR/Vr8PRE2jZdUmS0EchomWxcVlqNLmS2RPITqFFQx2QkAkTqQYIRWzqVVxzSHawLEnny1F1Jpd6Kpt/JccdhnEZ2S4HhqJ5IrA4FwbkeeeX1iUPsXBPpszOdmc7VsyGjh1TSm5s6QfBc7Z0pfIk2vQLdAUnGIMX09QrttGiHNVR2lh8l9xKQfWgF1IF4MC15jyQ+0HlrM3HToLeplNMDs59S57rT4HwTWr2cpvDQ6SGiBl+pTT3tiW9rSPMX4urMgE9QpsLtaD/Ebl56jx4L0t/ZXDkRlLejifjKQY3sw1hjUK6tM5axtHGFhzQRcHgig1ImZsG/jRcbj8h4jlxVnrN0TMRA4K5I4Lio6Cuc0pKyRHbKxhyX/AIokFYjUKZlXfog6lS158ifgomvBGqHu438oPs5V/wBWPKGN3O8/qi3O3qrsxBaYmWplgtotHdLhG4nd+ylfg/8AFotj9xcUn+w0c7ehca2W300UvtGmYIIN7EHkoalS0KRdHlFXZ9TC4ypVoHKQ6eRDgCQRvBO5XLZe1sPjTkqs9nXH4SYJjex34hyNx6oXa7R7Y6XaPiR8gldegx5uNDIIMEEaEEXBXL5uKZ6K1Up/P2X3D0nMAbmLgJ973vPfqu6tYNBOsCY32Ve2Zteo0Zah9o3c7R467ndbHqj62KbUc1gJh7H6ajKW8dD3lecktcHJctPbJBihUAe2YPHWxK5e5chuUBo0FlFVfY+ninJ1rfBgMjqSfkPguitRHhbysuZWFMJWJZia5zGNFiTzG8SF4UMolzZ0QzhBXqHlBFIKUNHFQ0nLp2Ia3eB98Vtm0SZTvSbaW0BTe/j3QPKfmUVicRVfDcOxz6h92NBzc7Ro5lWXZ3YqkX+1xAFSq6JbM0mHKAYBHe03+SWrSKRGyn7EpVMU/LTE8Xbm9SvU9i7IbRYGi/E8Si8Jg2saGsaABuAA+CIa4DWyjV7KKEgWqwtMiVp9feY66KLE7YaDlDS4qWlhC6HPb0bMgdeJS/qH5/EMp4wObMGI8D5oCth2ucCd2g+aJqA8EM+yVIdtkppyuaQLDy4fRaoVJKMpslF8AXJI0mJAkIHGQdQmrStPaDqAUE9DOdoqG08AHsII1S5ziKbAXEBrQ09QY1323K54rZofo4t5RPzSup2Uabuql3CWCB4T8UuW7a8ZHwYsc150/wDRVXvzCRHIuMDqB/qo2h5P4jxI0jrGiuNHsvRBl5c884+GnoiH9n6J31B/WfmuX2aO7/kQUmo28gs6Fo/+unVQVH/yjoPT/VXY9l8Pxf0zAfKVursPDRHs/wDM6fimWGhH6iF9lJZX0HxUntArHiuzeHI7oc08Q4n4yqvW2FiWVC0UxUp/hqNLdObZkHwhCsFIC9RDYfh8YGbgfRGjbtogD1PyVbxFM0zleCw7g609DofBRydxlQe0WWnyi0v263coK2291lV3YiNbLTawOi3IVoaYnEU3SWtAPK3olzhUNRj6TsrmzeJkGLEcLKMmEbsGq03dMnQcE2OfyFyVpDugC5oL4DovFh4ArVXDGRvAMnw09YU4K6cV1nG2BkcVG98AnhdTV3RchB454y23wg3oy5FZaTfisWnVjKxRLEdXM3Q2UHtSVixeueOif21rapvheydR96zgBvYNfF3081ixSqmi0SmWDBUaVBmRgDW8ANeZ4lEDa7BpPksWLTKfYl5GujBtocXeSYMY6o33nAHfI+AWLEMi8eg4ad72E4XBsp6CT+Y3Pmis60sUTp6N51DiqeYLFixmB4egZTFohYsRYEjsLZctLEoxw5y0Kq2sRFOXPULqixYmQGwatiUDVxB1WLFSURpsibjJKnZWCxYmaQk0zutRa9kPAI+HMJVi9hYYjush3HSesLFinpMr5NdCCvsumdMw6OJ+MqsbWwL6dQtDr2I5jmBvWLFH1WOZnaR0eiyVVap7I8K2qXBrjbWVc9mYNmXjGtlixRxykdGWmMQAFi0sVSBDX0hJ8U+AJtEnp0WLEl9Dx2CNYN+qxYsUip//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4117"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8225" y="1770383"/>
            <a:ext cx="1935935" cy="137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8" name="Picture 22"/>
          <p:cNvPicPr>
            <a:picLocks noChangeAspect="1" noChangeArrowheads="1"/>
          </p:cNvPicPr>
          <p:nvPr/>
        </p:nvPicPr>
        <p:blipFill rotWithShape="1">
          <a:blip r:embed="rId8">
            <a:extLst>
              <a:ext uri="{28A0092B-C50C-407E-A947-70E740481C1C}">
                <a14:useLocalDpi xmlns:a14="http://schemas.microsoft.com/office/drawing/2010/main" val="0"/>
              </a:ext>
            </a:extLst>
          </a:blip>
          <a:srcRect l="24186" t="34005" r="42616" b="27545"/>
          <a:stretch/>
        </p:blipFill>
        <p:spPr bwMode="auto">
          <a:xfrm>
            <a:off x="493301" y="3573016"/>
            <a:ext cx="3605240" cy="2348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8607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Rechte verbindingslijn met pijl 9"/>
          <p:cNvCxnSpPr/>
          <p:nvPr/>
        </p:nvCxnSpPr>
        <p:spPr>
          <a:xfrm flipV="1">
            <a:off x="2297798" y="4144631"/>
            <a:ext cx="3354322" cy="565622"/>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7"/>
          <p:cNvCxnSpPr/>
          <p:nvPr/>
        </p:nvCxnSpPr>
        <p:spPr>
          <a:xfrm>
            <a:off x="2297798" y="3727746"/>
            <a:ext cx="3714362" cy="205310"/>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5"/>
          <p:cNvCxnSpPr/>
          <p:nvPr/>
        </p:nvCxnSpPr>
        <p:spPr>
          <a:xfrm>
            <a:off x="2250964" y="2865534"/>
            <a:ext cx="3761196" cy="887502"/>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Rechte verbindingslijn met pijl 4"/>
          <p:cNvCxnSpPr/>
          <p:nvPr/>
        </p:nvCxnSpPr>
        <p:spPr>
          <a:xfrm>
            <a:off x="2250964" y="1835822"/>
            <a:ext cx="3868007" cy="1764196"/>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smtClean="0"/>
              <a:t>Black box</a:t>
            </a:r>
            <a:endParaRPr lang="nl-BE" dirty="0"/>
          </a:p>
        </p:txBody>
      </p:sp>
      <p:sp>
        <p:nvSpPr>
          <p:cNvPr id="3" name="Content Placeholder 2"/>
          <p:cNvSpPr>
            <a:spLocks noGrp="1"/>
          </p:cNvSpPr>
          <p:nvPr>
            <p:ph idx="1"/>
          </p:nvPr>
        </p:nvSpPr>
        <p:spPr/>
        <p:txBody>
          <a:bodyPr>
            <a:normAutofit fontScale="92500" lnSpcReduction="10000"/>
          </a:bodyPr>
          <a:lstStyle/>
          <a:p>
            <a:r>
              <a:rPr lang="nl-NL" sz="2500" dirty="0">
                <a:cs typeface="Calibri" panose="020F0502020204030204" pitchFamily="34" charset="0"/>
              </a:rPr>
              <a:t>Stakeholder 1</a:t>
            </a:r>
          </a:p>
          <a:p>
            <a:endParaRPr lang="nl-NL" sz="2500" dirty="0">
              <a:cs typeface="Calibri" panose="020F0502020204030204" pitchFamily="34" charset="0"/>
            </a:endParaRPr>
          </a:p>
          <a:p>
            <a:r>
              <a:rPr lang="nl-NL" sz="2500" dirty="0">
                <a:cs typeface="Calibri" panose="020F0502020204030204" pitchFamily="34" charset="0"/>
              </a:rPr>
              <a:t>Stakeholder 2 </a:t>
            </a:r>
          </a:p>
          <a:p>
            <a:endParaRPr lang="nl-NL" sz="2500" dirty="0">
              <a:cs typeface="Calibri" panose="020F0502020204030204" pitchFamily="34" charset="0"/>
            </a:endParaRPr>
          </a:p>
          <a:p>
            <a:r>
              <a:rPr lang="nl-NL" sz="2500" dirty="0">
                <a:cs typeface="Calibri" panose="020F0502020204030204" pitchFamily="34" charset="0"/>
              </a:rPr>
              <a:t>Stakeholder 3</a:t>
            </a:r>
          </a:p>
          <a:p>
            <a:endParaRPr lang="nl-NL" sz="2500" dirty="0">
              <a:cs typeface="Calibri" panose="020F0502020204030204" pitchFamily="34" charset="0"/>
            </a:endParaRPr>
          </a:p>
          <a:p>
            <a:r>
              <a:rPr lang="nl-NL" sz="2500" dirty="0">
                <a:cs typeface="Calibri" panose="020F0502020204030204" pitchFamily="34" charset="0"/>
              </a:rPr>
              <a:t>Stakeholder 4</a:t>
            </a:r>
          </a:p>
          <a:p>
            <a:endParaRPr lang="nl-NL" sz="2500" dirty="0">
              <a:cs typeface="Calibri" panose="020F0502020204030204" pitchFamily="34" charset="0"/>
            </a:endParaRPr>
          </a:p>
          <a:p>
            <a:r>
              <a:rPr lang="nl-NL" sz="2500" dirty="0" smtClean="0">
                <a:cs typeface="Calibri" panose="020F0502020204030204" pitchFamily="34" charset="0"/>
              </a:rPr>
              <a:t>Stakeholder…</a:t>
            </a:r>
            <a:endParaRPr lang="nl-NL" sz="2500" dirty="0">
              <a:cs typeface="Calibri" panose="020F0502020204030204" pitchFamily="34" charset="0"/>
            </a:endParaRPr>
          </a:p>
          <a:p>
            <a:endParaRPr lang="nl-BE" dirty="0"/>
          </a:p>
        </p:txBody>
      </p:sp>
      <p:sp>
        <p:nvSpPr>
          <p:cNvPr id="6" name="Tekstvak 3"/>
          <p:cNvSpPr txBox="1"/>
          <p:nvPr/>
        </p:nvSpPr>
        <p:spPr>
          <a:xfrm>
            <a:off x="6135751" y="3600018"/>
            <a:ext cx="1944216" cy="477054"/>
          </a:xfrm>
          <a:prstGeom prst="rect">
            <a:avLst/>
          </a:prstGeom>
          <a:noFill/>
        </p:spPr>
        <p:txBody>
          <a:bodyPr wrap="square" rtlCol="0">
            <a:spAutoFit/>
          </a:bodyPr>
          <a:lstStyle/>
          <a:p>
            <a:r>
              <a:rPr lang="nl-NL" sz="2500" b="1" dirty="0" err="1" smtClean="0">
                <a:latin typeface="Calibri" panose="020F0502020204030204" pitchFamily="34" charset="0"/>
                <a:cs typeface="Calibri" panose="020F0502020204030204" pitchFamily="34" charset="0"/>
              </a:rPr>
              <a:t>Elderly</a:t>
            </a:r>
            <a:r>
              <a:rPr lang="nl-NL" sz="2500" b="1" dirty="0" smtClean="0">
                <a:latin typeface="Calibri" panose="020F0502020204030204" pitchFamily="34" charset="0"/>
                <a:cs typeface="Calibri" panose="020F0502020204030204" pitchFamily="34" charset="0"/>
              </a:rPr>
              <a:t> </a:t>
            </a:r>
            <a:endParaRPr lang="nl-NL" sz="2500" b="1" dirty="0">
              <a:latin typeface="Calibri" panose="020F0502020204030204" pitchFamily="34" charset="0"/>
              <a:cs typeface="Calibri" panose="020F0502020204030204" pitchFamily="34" charset="0"/>
            </a:endParaRPr>
          </a:p>
        </p:txBody>
      </p:sp>
      <p:cxnSp>
        <p:nvCxnSpPr>
          <p:cNvPr id="20" name="Rechte verbindingslijn met pijl 10"/>
          <p:cNvCxnSpPr/>
          <p:nvPr/>
        </p:nvCxnSpPr>
        <p:spPr>
          <a:xfrm flipV="1">
            <a:off x="2309872" y="4144631"/>
            <a:ext cx="3825879" cy="1454675"/>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sp>
        <p:nvSpPr>
          <p:cNvPr id="5" name="Rechthoek 17"/>
          <p:cNvSpPr/>
          <p:nvPr/>
        </p:nvSpPr>
        <p:spPr>
          <a:xfrm>
            <a:off x="3707904" y="1772816"/>
            <a:ext cx="1047260" cy="39604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13041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pc="-100" dirty="0" smtClean="0"/>
              <a:t>Research design</a:t>
            </a:r>
            <a:endParaRPr lang="nl-BE" spc="-100" dirty="0"/>
          </a:p>
        </p:txBody>
      </p:sp>
      <p:sp>
        <p:nvSpPr>
          <p:cNvPr id="4" name="Afgeronde rechthoek 8"/>
          <p:cNvSpPr>
            <a:spLocks noGrp="1"/>
          </p:cNvSpPr>
          <p:nvPr>
            <p:ph idx="1"/>
          </p:nvPr>
        </p:nvSpPr>
        <p:spPr>
          <a:xfrm>
            <a:off x="457200" y="1752601"/>
            <a:ext cx="3034680" cy="1820415"/>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normAutofit/>
          </a:bodyPr>
          <a:lstStyle/>
          <a:p>
            <a:pPr algn="ctr"/>
            <a:r>
              <a:rPr lang="nl-NL" sz="2500" dirty="0" smtClean="0"/>
              <a:t>RL1</a:t>
            </a:r>
          </a:p>
          <a:p>
            <a:pPr algn="ctr"/>
            <a:r>
              <a:rPr lang="nl-NL" sz="2500" dirty="0" smtClean="0"/>
              <a:t>STAKEHOLDER</a:t>
            </a:r>
          </a:p>
          <a:p>
            <a:pPr algn="ctr"/>
            <a:r>
              <a:rPr lang="nl-NL" sz="2500" dirty="0" smtClean="0"/>
              <a:t>ANALYSIS</a:t>
            </a:r>
            <a:endParaRPr lang="nl-BE" sz="2500" dirty="0"/>
          </a:p>
        </p:txBody>
      </p:sp>
      <p:sp>
        <p:nvSpPr>
          <p:cNvPr id="8" name="Afgeronde rechthoek 8"/>
          <p:cNvSpPr txBox="1">
            <a:spLocks/>
          </p:cNvSpPr>
          <p:nvPr/>
        </p:nvSpPr>
        <p:spPr>
          <a:xfrm>
            <a:off x="4427984" y="1772816"/>
            <a:ext cx="3034680" cy="1820415"/>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i="0" kern="1200" baseline="0">
                <a:solidFill>
                  <a:schemeClr val="lt1"/>
                </a:solidFill>
                <a:latin typeface="Calibri" panose="020F0502020204030204"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b="0" i="0" kern="1200" baseline="0">
                <a:solidFill>
                  <a:schemeClr val="lt1"/>
                </a:solidFill>
                <a:latin typeface="Calibri" panose="020F0502020204030204"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9pPr>
          </a:lstStyle>
          <a:p>
            <a:pPr algn="ctr"/>
            <a:r>
              <a:rPr lang="nl-NL" sz="2500" dirty="0" smtClean="0"/>
              <a:t>RL2</a:t>
            </a:r>
          </a:p>
          <a:p>
            <a:pPr algn="ctr"/>
            <a:r>
              <a:rPr lang="nl-NL" sz="2500" dirty="0" smtClean="0"/>
              <a:t>NEWS STORY LIFECYCLE ANALYSIS</a:t>
            </a:r>
            <a:endParaRPr lang="nl-BE" sz="2500" dirty="0"/>
          </a:p>
        </p:txBody>
      </p:sp>
      <p:sp>
        <p:nvSpPr>
          <p:cNvPr id="9" name="Afgeronde rechthoek 8"/>
          <p:cNvSpPr txBox="1">
            <a:spLocks/>
          </p:cNvSpPr>
          <p:nvPr/>
        </p:nvSpPr>
        <p:spPr>
          <a:xfrm>
            <a:off x="467544" y="4149080"/>
            <a:ext cx="3034680" cy="1820415"/>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i="0" kern="1200" baseline="0">
                <a:solidFill>
                  <a:schemeClr val="lt1"/>
                </a:solidFill>
                <a:latin typeface="Calibri" panose="020F0502020204030204"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b="0" i="0" kern="1200" baseline="0">
                <a:solidFill>
                  <a:schemeClr val="lt1"/>
                </a:solidFill>
                <a:latin typeface="Calibri" panose="020F0502020204030204"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9pPr>
          </a:lstStyle>
          <a:p>
            <a:pPr algn="ctr"/>
            <a:r>
              <a:rPr lang="nl-NL" sz="2300" dirty="0" smtClean="0"/>
              <a:t>RL3</a:t>
            </a:r>
            <a:br>
              <a:rPr lang="nl-NL" sz="2300" dirty="0" smtClean="0"/>
            </a:br>
            <a:r>
              <a:rPr lang="nl-NL" sz="2300" dirty="0" smtClean="0"/>
              <a:t>NEWS SOURCES, FRAME AND DISCOURSE ANALYSIS</a:t>
            </a:r>
            <a:endParaRPr lang="nl-BE" sz="2300" dirty="0"/>
          </a:p>
        </p:txBody>
      </p:sp>
      <p:sp>
        <p:nvSpPr>
          <p:cNvPr id="10" name="Afgeronde rechthoek 8"/>
          <p:cNvSpPr txBox="1">
            <a:spLocks/>
          </p:cNvSpPr>
          <p:nvPr/>
        </p:nvSpPr>
        <p:spPr>
          <a:xfrm>
            <a:off x="4454766" y="4149080"/>
            <a:ext cx="3034680" cy="1820415"/>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i="0" kern="1200" baseline="0">
                <a:solidFill>
                  <a:schemeClr val="lt1"/>
                </a:solidFill>
                <a:latin typeface="Calibri" panose="020F0502020204030204"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2000" b="0" i="0" kern="1200">
                <a:solidFill>
                  <a:schemeClr val="lt1"/>
                </a:solidFill>
                <a:latin typeface="Calibri" panose="020F0502020204030204"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2000" b="0" i="0" kern="1200" baseline="0">
                <a:solidFill>
                  <a:schemeClr val="lt1"/>
                </a:solidFill>
                <a:latin typeface="Calibri" panose="020F0502020204030204"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lt1"/>
                </a:solidFill>
                <a:latin typeface="+mn-lt"/>
                <a:ea typeface="+mn-ea"/>
                <a:cs typeface="+mn-cs"/>
              </a:defRPr>
            </a:lvl9pPr>
          </a:lstStyle>
          <a:p>
            <a:pPr algn="ctr"/>
            <a:r>
              <a:rPr lang="nl-NL" sz="2300" dirty="0" smtClean="0"/>
              <a:t>RL4</a:t>
            </a:r>
          </a:p>
          <a:p>
            <a:pPr lvl="0" algn="ctr" defTabSz="844550">
              <a:lnSpc>
                <a:spcPct val="90000"/>
              </a:lnSpc>
              <a:spcBef>
                <a:spcPct val="0"/>
              </a:spcBef>
              <a:spcAft>
                <a:spcPct val="35000"/>
              </a:spcAft>
            </a:pPr>
            <a:r>
              <a:rPr lang="en-US" sz="2300" dirty="0">
                <a:solidFill>
                  <a:schemeClr val="bg1"/>
                </a:solidFill>
                <a:cs typeface="Calibri" panose="020F0502020204030204" pitchFamily="34" charset="0"/>
              </a:rPr>
              <a:t>NEWS MEDIA UPTAKE ANALYSIS AND AUDIENCE RESEARCH </a:t>
            </a:r>
            <a:endParaRPr lang="nl-BE" sz="2300" dirty="0">
              <a:solidFill>
                <a:schemeClr val="bg1"/>
              </a:solidFill>
              <a:cs typeface="Calibri" panose="020F0502020204030204" pitchFamily="34" charset="0"/>
            </a:endParaRPr>
          </a:p>
        </p:txBody>
      </p:sp>
    </p:spTree>
    <p:extLst>
      <p:ext uri="{BB962C8B-B14F-4D97-AF65-F5344CB8AC3E}">
        <p14:creationId xmlns:p14="http://schemas.microsoft.com/office/powerpoint/2010/main" val="3254369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71184" cy="1371600"/>
          </a:xfrm>
        </p:spPr>
        <p:txBody>
          <a:bodyPr>
            <a:normAutofit/>
          </a:bodyPr>
          <a:lstStyle/>
          <a:p>
            <a:r>
              <a:rPr lang="nl-NL" b="1" dirty="0" smtClean="0">
                <a:effectLst>
                  <a:outerShdw blurRad="38100" dist="38100" dir="2700000" algn="tl">
                    <a:srgbClr val="000000">
                      <a:alpha val="43137"/>
                    </a:srgbClr>
                  </a:outerShdw>
                </a:effectLst>
                <a:cs typeface="Times New Roman" panose="02020603050405020304" pitchFamily="18" charset="0"/>
              </a:rPr>
              <a:t>Analysis </a:t>
            </a:r>
            <a:r>
              <a:rPr lang="nl-NL" b="1" dirty="0">
                <a:effectLst>
                  <a:outerShdw blurRad="38100" dist="38100" dir="2700000" algn="tl">
                    <a:srgbClr val="000000">
                      <a:alpha val="43137"/>
                    </a:srgbClr>
                  </a:outerShdw>
                </a:effectLst>
                <a:cs typeface="Times New Roman" panose="02020603050405020304" pitchFamily="18" charset="0"/>
              </a:rPr>
              <a:t>of health </a:t>
            </a:r>
            <a:r>
              <a:rPr lang="nl-NL" b="1" dirty="0" err="1">
                <a:effectLst>
                  <a:outerShdw blurRad="38100" dist="38100" dir="2700000" algn="tl">
                    <a:srgbClr val="000000">
                      <a:alpha val="43137"/>
                    </a:srgbClr>
                  </a:outerShdw>
                </a:effectLst>
                <a:cs typeface="Times New Roman" panose="02020603050405020304" pitchFamily="18" charset="0"/>
              </a:rPr>
              <a:t>news</a:t>
            </a:r>
            <a:r>
              <a:rPr lang="nl-NL" b="1" dirty="0">
                <a:effectLst>
                  <a:outerShdw blurRad="38100" dist="38100" dir="2700000" algn="tl">
                    <a:srgbClr val="000000">
                      <a:alpha val="43137"/>
                    </a:srgbClr>
                  </a:outerShdw>
                </a:effectLst>
                <a:cs typeface="Times New Roman" panose="02020603050405020304" pitchFamily="18" charset="0"/>
              </a:rPr>
              <a:t> </a:t>
            </a:r>
            <a:r>
              <a:rPr lang="nl-NL" b="1" dirty="0" err="1">
                <a:effectLst>
                  <a:outerShdw blurRad="38100" dist="38100" dir="2700000" algn="tl">
                    <a:srgbClr val="000000">
                      <a:alpha val="43137"/>
                    </a:srgbClr>
                  </a:outerShdw>
                </a:effectLst>
                <a:cs typeface="Times New Roman" panose="02020603050405020304" pitchFamily="18" charset="0"/>
              </a:rPr>
              <a:t>production</a:t>
            </a:r>
            <a:r>
              <a:rPr lang="nl-NL" b="1" dirty="0">
                <a:effectLst>
                  <a:outerShdw blurRad="38100" dist="38100" dir="2700000" algn="tl">
                    <a:srgbClr val="000000">
                      <a:alpha val="43137"/>
                    </a:srgbClr>
                  </a:outerShdw>
                </a:effectLst>
                <a:cs typeface="Times New Roman" panose="02020603050405020304" pitchFamily="18" charset="0"/>
              </a:rPr>
              <a:t> </a:t>
            </a:r>
            <a:r>
              <a:rPr lang="nl-NL" b="1" dirty="0" err="1" smtClean="0">
                <a:effectLst>
                  <a:outerShdw blurRad="38100" dist="38100" dir="2700000" algn="tl">
                    <a:srgbClr val="000000">
                      <a:alpha val="43137"/>
                    </a:srgbClr>
                  </a:outerShdw>
                </a:effectLst>
                <a:cs typeface="Times New Roman" panose="02020603050405020304" pitchFamily="18" charset="0"/>
              </a:rPr>
              <a:t>process</a:t>
            </a:r>
            <a:endParaRPr lang="nl-BE" dirty="0"/>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nl-NL" sz="2500" dirty="0" smtClean="0">
                <a:cs typeface="Calibri" panose="020F0502020204030204" pitchFamily="34" charset="0"/>
              </a:rPr>
              <a:t>Method:</a:t>
            </a:r>
          </a:p>
          <a:p>
            <a:pPr marL="800100" lvl="1" indent="-342900"/>
            <a:r>
              <a:rPr lang="nl-NL" sz="2500" b="0" dirty="0" smtClean="0">
                <a:cs typeface="Calibri" panose="020F0502020204030204" pitchFamily="34" charset="0"/>
              </a:rPr>
              <a:t>Multi-</a:t>
            </a:r>
            <a:r>
              <a:rPr lang="nl-NL" sz="2500" b="0" dirty="0" err="1" smtClean="0">
                <a:cs typeface="Calibri" panose="020F0502020204030204" pitchFamily="34" charset="0"/>
              </a:rPr>
              <a:t>sited</a:t>
            </a:r>
            <a:r>
              <a:rPr lang="nl-NL" sz="2500" b="0" dirty="0" smtClean="0">
                <a:cs typeface="Calibri" panose="020F0502020204030204" pitchFamily="34" charset="0"/>
              </a:rPr>
              <a:t>, case-</a:t>
            </a:r>
            <a:r>
              <a:rPr lang="nl-NL" sz="2500" b="0" dirty="0" err="1" smtClean="0">
                <a:cs typeface="Calibri" panose="020F0502020204030204" pitchFamily="34" charset="0"/>
              </a:rPr>
              <a:t>oriented</a:t>
            </a:r>
            <a:r>
              <a:rPr lang="nl-NL" sz="2500" b="0" dirty="0" smtClean="0">
                <a:cs typeface="Calibri" panose="020F0502020204030204" pitchFamily="34" charset="0"/>
              </a:rPr>
              <a:t>, </a:t>
            </a:r>
            <a:r>
              <a:rPr lang="nl-NL" sz="2500" b="0" dirty="0" err="1" smtClean="0">
                <a:cs typeface="Calibri" panose="020F0502020204030204" pitchFamily="34" charset="0"/>
              </a:rPr>
              <a:t>linguistic</a:t>
            </a:r>
            <a:r>
              <a:rPr lang="nl-NL" sz="2500" b="0" dirty="0" smtClean="0">
                <a:cs typeface="Calibri" panose="020F0502020204030204" pitchFamily="34" charset="0"/>
              </a:rPr>
              <a:t> </a:t>
            </a:r>
            <a:r>
              <a:rPr lang="nl-NL" sz="2500" b="0" dirty="0" err="1" smtClean="0">
                <a:cs typeface="Calibri" panose="020F0502020204030204" pitchFamily="34" charset="0"/>
              </a:rPr>
              <a:t>ethnography</a:t>
            </a:r>
            <a:endParaRPr lang="nl-NL" sz="2500" b="0" dirty="0" smtClean="0">
              <a:cs typeface="Calibri" panose="020F0502020204030204" pitchFamily="34" charset="0"/>
            </a:endParaRPr>
          </a:p>
          <a:p>
            <a:pPr marL="342900" indent="-342900">
              <a:buFont typeface="Arial" panose="020B0604020202020204" pitchFamily="34" charset="0"/>
              <a:buChar char="•"/>
            </a:pPr>
            <a:r>
              <a:rPr lang="nl-NL" sz="2500" dirty="0" smtClean="0">
                <a:cs typeface="Calibri" panose="020F0502020204030204" pitchFamily="34" charset="0"/>
              </a:rPr>
              <a:t>Sites:</a:t>
            </a:r>
          </a:p>
          <a:p>
            <a:pPr marL="800100" lvl="1" indent="-342900"/>
            <a:r>
              <a:rPr lang="nl-NL" sz="2500" b="0" dirty="0" err="1" smtClean="0">
                <a:cs typeface="Calibri" panose="020F0502020204030204" pitchFamily="34" charset="0"/>
              </a:rPr>
              <a:t>Newsrooms</a:t>
            </a:r>
            <a:r>
              <a:rPr lang="nl-NL" sz="2500" b="0" dirty="0" smtClean="0">
                <a:cs typeface="Calibri" panose="020F0502020204030204" pitchFamily="34" charset="0"/>
              </a:rPr>
              <a:t> </a:t>
            </a:r>
          </a:p>
          <a:p>
            <a:pPr marL="800100" lvl="1" indent="-342900"/>
            <a:r>
              <a:rPr lang="nl-NL" sz="2500" b="0" dirty="0" smtClean="0">
                <a:cs typeface="Calibri" panose="020F0502020204030204" pitchFamily="34" charset="0"/>
              </a:rPr>
              <a:t>PR-offices</a:t>
            </a:r>
            <a:endParaRPr lang="nl-NL" sz="2500" b="0" dirty="0" smtClean="0">
              <a:cs typeface="Calibri" panose="020F0502020204030204" pitchFamily="34" charset="0"/>
            </a:endParaRPr>
          </a:p>
          <a:p>
            <a:pPr marL="800100" lvl="1" indent="-342900"/>
            <a:r>
              <a:rPr lang="nl-NL" sz="2500" dirty="0" smtClean="0">
                <a:cs typeface="Calibri" panose="020F0502020204030204" pitchFamily="34" charset="0"/>
              </a:rPr>
              <a:t>Weblogs</a:t>
            </a:r>
            <a:endParaRPr lang="nl-BE" sz="2500" b="0" dirty="0" smtClean="0">
              <a:cs typeface="Calibri" panose="020F0502020204030204" pitchFamily="34" charset="0"/>
            </a:endParaRPr>
          </a:p>
          <a:p>
            <a:pPr marL="342900" indent="-342900">
              <a:buFont typeface="Arial" panose="020B0604020202020204" pitchFamily="34" charset="0"/>
              <a:buChar char="•"/>
            </a:pPr>
            <a:r>
              <a:rPr lang="nl-NL" sz="2500" dirty="0" err="1" smtClean="0"/>
              <a:t>Investigative</a:t>
            </a:r>
            <a:r>
              <a:rPr lang="nl-NL" sz="2500" dirty="0" smtClean="0"/>
              <a:t> </a:t>
            </a:r>
            <a:r>
              <a:rPr lang="nl-NL" sz="2500" dirty="0" err="1" smtClean="0"/>
              <a:t>journalism</a:t>
            </a:r>
            <a:r>
              <a:rPr lang="nl-NL" sz="2500" dirty="0" smtClean="0"/>
              <a:t> vs. </a:t>
            </a:r>
            <a:r>
              <a:rPr lang="nl-NL" sz="2500" dirty="0" err="1"/>
              <a:t>r</a:t>
            </a:r>
            <a:r>
              <a:rPr lang="nl-NL" sz="2500" dirty="0" err="1" smtClean="0"/>
              <a:t>eproduction</a:t>
            </a:r>
            <a:r>
              <a:rPr lang="nl-NL" sz="2500" dirty="0" smtClean="0"/>
              <a:t> of PR-</a:t>
            </a:r>
            <a:r>
              <a:rPr lang="nl-NL" sz="2500" dirty="0" err="1" smtClean="0"/>
              <a:t>stories</a:t>
            </a:r>
            <a:r>
              <a:rPr lang="nl-NL" sz="2500" dirty="0" smtClean="0"/>
              <a:t> </a:t>
            </a:r>
            <a:r>
              <a:rPr lang="nl-NL" sz="2500" dirty="0" err="1" smtClean="0"/>
              <a:t>and</a:t>
            </a:r>
            <a:r>
              <a:rPr lang="nl-NL" sz="2500" dirty="0" smtClean="0"/>
              <a:t> </a:t>
            </a:r>
            <a:r>
              <a:rPr lang="nl-NL" sz="2500" dirty="0" err="1" smtClean="0"/>
              <a:t>press</a:t>
            </a:r>
            <a:r>
              <a:rPr lang="nl-NL" sz="2500" dirty="0" smtClean="0"/>
              <a:t> releases?</a:t>
            </a:r>
            <a:endParaRPr lang="nl-BE" sz="2500" dirty="0"/>
          </a:p>
        </p:txBody>
      </p:sp>
    </p:spTree>
    <p:extLst>
      <p:ext uri="{BB962C8B-B14F-4D97-AF65-F5344CB8AC3E}">
        <p14:creationId xmlns:p14="http://schemas.microsoft.com/office/powerpoint/2010/main" val="17312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7643192" cy="1371600"/>
          </a:xfrm>
        </p:spPr>
        <p:txBody>
          <a:bodyPr/>
          <a:lstStyle/>
          <a:p>
            <a:r>
              <a:rPr lang="nl-NL" dirty="0" smtClean="0"/>
              <a:t>Case </a:t>
            </a:r>
            <a:r>
              <a:rPr lang="nl-NL" dirty="0" err="1" smtClean="0"/>
              <a:t>study</a:t>
            </a:r>
            <a:r>
              <a:rPr lang="nl-NL" dirty="0" smtClean="0"/>
              <a:t> ii: Nutricia</a:t>
            </a:r>
            <a:endParaRPr lang="nl-BE"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255" t="11322" r="45896" b="47124"/>
          <a:stretch/>
        </p:blipFill>
        <p:spPr bwMode="auto">
          <a:xfrm>
            <a:off x="4788024" y="1687268"/>
            <a:ext cx="3519246" cy="266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1561" y="1687268"/>
            <a:ext cx="4176464" cy="7940635"/>
          </a:xfrm>
          <a:prstGeom prst="rect">
            <a:avLst/>
          </a:prstGeom>
          <a:noFill/>
        </p:spPr>
        <p:txBody>
          <a:bodyPr wrap="square" rtlCol="0">
            <a:spAutoFit/>
          </a:bodyPr>
          <a:lstStyle/>
          <a:p>
            <a:r>
              <a:rPr lang="nl-NL" sz="2300" b="1" dirty="0" smtClean="0"/>
              <a:t>“</a:t>
            </a:r>
            <a:r>
              <a:rPr lang="nl-NL" sz="2300" b="1" dirty="0" err="1" smtClean="0"/>
              <a:t>One</a:t>
            </a:r>
            <a:r>
              <a:rPr lang="nl-NL" sz="2300" b="1" dirty="0" smtClean="0"/>
              <a:t> out of ten </a:t>
            </a:r>
            <a:r>
              <a:rPr lang="nl-NL" sz="2300" b="1" dirty="0" err="1" smtClean="0"/>
              <a:t>Belgian</a:t>
            </a:r>
            <a:r>
              <a:rPr lang="nl-NL" sz="2300" b="1" dirty="0" smtClean="0"/>
              <a:t> </a:t>
            </a:r>
            <a:r>
              <a:rPr lang="nl-NL" sz="2300" b="1" dirty="0" err="1" smtClean="0"/>
              <a:t>elderly</a:t>
            </a:r>
            <a:r>
              <a:rPr lang="nl-NL" sz="2300" b="1" dirty="0" smtClean="0"/>
              <a:t> </a:t>
            </a:r>
            <a:r>
              <a:rPr lang="nl-NL" sz="2300" b="1" dirty="0" smtClean="0"/>
              <a:t>suffers </a:t>
            </a:r>
            <a:r>
              <a:rPr lang="nl-NL" sz="2300" b="1" dirty="0" err="1" smtClean="0"/>
              <a:t>from</a:t>
            </a:r>
            <a:r>
              <a:rPr lang="nl-NL" sz="2300" b="1" dirty="0" smtClean="0"/>
              <a:t> </a:t>
            </a:r>
            <a:r>
              <a:rPr lang="nl-NL" sz="2300" b="1" dirty="0" err="1" smtClean="0"/>
              <a:t>under-nutrition</a:t>
            </a:r>
            <a:r>
              <a:rPr lang="nl-NL" sz="2300" b="1" dirty="0" smtClean="0"/>
              <a:t>”</a:t>
            </a:r>
          </a:p>
          <a:p>
            <a:r>
              <a:rPr lang="nl-NL" sz="2300" dirty="0" smtClean="0"/>
              <a:t> </a:t>
            </a:r>
          </a:p>
          <a:p>
            <a:pPr marL="285750" indent="-285750">
              <a:buFont typeface="Arial" panose="020B0604020202020204" pitchFamily="34" charset="0"/>
              <a:buChar char="•"/>
            </a:pPr>
            <a:r>
              <a:rPr lang="nl-NL" sz="2300" dirty="0" err="1" smtClean="0"/>
              <a:t>NutriAction</a:t>
            </a:r>
            <a:r>
              <a:rPr lang="nl-NL" sz="2300" dirty="0" smtClean="0"/>
              <a:t> II</a:t>
            </a:r>
          </a:p>
          <a:p>
            <a:pPr marL="285750" indent="-285750">
              <a:buFont typeface="Arial" panose="020B0604020202020204" pitchFamily="34" charset="0"/>
              <a:buChar char="•"/>
            </a:pPr>
            <a:r>
              <a:rPr lang="nl-NL" sz="2300" dirty="0" err="1" smtClean="0"/>
              <a:t>Description</a:t>
            </a:r>
            <a:r>
              <a:rPr lang="nl-NL" sz="2300" dirty="0" smtClean="0"/>
              <a:t> of research, </a:t>
            </a:r>
            <a:r>
              <a:rPr lang="nl-NL" sz="2300" dirty="0" err="1" smtClean="0"/>
              <a:t>methods</a:t>
            </a:r>
            <a:r>
              <a:rPr lang="nl-NL" sz="2300" dirty="0" smtClean="0"/>
              <a:t> </a:t>
            </a:r>
            <a:r>
              <a:rPr lang="nl-NL" sz="2300" dirty="0" err="1" smtClean="0"/>
              <a:t>and</a:t>
            </a:r>
            <a:r>
              <a:rPr lang="nl-NL" sz="2300" dirty="0" smtClean="0"/>
              <a:t> </a:t>
            </a:r>
            <a:r>
              <a:rPr lang="nl-NL" sz="2300" dirty="0" err="1" smtClean="0"/>
              <a:t>results</a:t>
            </a:r>
            <a:endParaRPr lang="nl-NL" sz="2300" dirty="0"/>
          </a:p>
          <a:p>
            <a:pPr marL="285750" indent="-285750">
              <a:buFont typeface="Arial" panose="020B0604020202020204" pitchFamily="34" charset="0"/>
              <a:buChar char="•"/>
            </a:pPr>
            <a:r>
              <a:rPr lang="nl-NL" sz="2300" dirty="0" smtClean="0"/>
              <a:t>Quote minister of </a:t>
            </a:r>
            <a:r>
              <a:rPr lang="nl-NL" sz="2300" dirty="0" err="1" smtClean="0"/>
              <a:t>Wellbeing</a:t>
            </a:r>
            <a:endParaRPr lang="nl-NL" sz="2300" dirty="0"/>
          </a:p>
          <a:p>
            <a:pPr marL="285750" indent="-285750">
              <a:buFont typeface="Arial" panose="020B0604020202020204" pitchFamily="34" charset="0"/>
              <a:buChar char="•"/>
            </a:pPr>
            <a:r>
              <a:rPr lang="nl-NL" sz="2300" dirty="0" smtClean="0"/>
              <a:t>Initiator: Advanced </a:t>
            </a:r>
            <a:r>
              <a:rPr lang="nl-NL" sz="2300" dirty="0" err="1" smtClean="0"/>
              <a:t>Medical</a:t>
            </a:r>
            <a:r>
              <a:rPr lang="nl-NL" sz="2300" dirty="0" smtClean="0"/>
              <a:t> </a:t>
            </a:r>
            <a:r>
              <a:rPr lang="nl-NL" sz="2300" dirty="0" err="1" smtClean="0"/>
              <a:t>Nutrition</a:t>
            </a:r>
            <a:endParaRPr lang="nl-NL" sz="2300" dirty="0" smtClean="0"/>
          </a:p>
          <a:p>
            <a:pPr marL="285750" indent="-285750">
              <a:buFont typeface="Arial" panose="020B0604020202020204" pitchFamily="34" charset="0"/>
              <a:buChar char="•"/>
            </a:pPr>
            <a:r>
              <a:rPr lang="nl-NL" sz="2300" dirty="0" smtClean="0"/>
              <a:t>Source: </a:t>
            </a:r>
            <a:r>
              <a:rPr lang="nl-NL" sz="2300" dirty="0" err="1" smtClean="0"/>
              <a:t>Belga</a:t>
            </a:r>
            <a:r>
              <a:rPr lang="nl-NL" sz="2300" dirty="0" smtClean="0"/>
              <a:t> </a:t>
            </a:r>
            <a:r>
              <a:rPr lang="nl-NL" sz="2300" dirty="0" smtClean="0">
                <a:sym typeface="Wingdings" panose="05000000000000000000" pitchFamily="2" charset="2"/>
              </a:rPr>
              <a:t> </a:t>
            </a:r>
            <a:r>
              <a:rPr lang="nl-NL" sz="2300" dirty="0" err="1" smtClean="0">
                <a:sym typeface="Wingdings" panose="05000000000000000000" pitchFamily="2" charset="2"/>
              </a:rPr>
              <a:t>biggest</a:t>
            </a:r>
            <a:r>
              <a:rPr lang="nl-NL" sz="2300" dirty="0" smtClean="0">
                <a:sym typeface="Wingdings" panose="05000000000000000000" pitchFamily="2" charset="2"/>
              </a:rPr>
              <a:t> </a:t>
            </a:r>
            <a:r>
              <a:rPr lang="nl-NL" sz="2300" dirty="0" err="1" smtClean="0">
                <a:sym typeface="Wingdings" panose="05000000000000000000" pitchFamily="2" charset="2"/>
              </a:rPr>
              <a:t>national</a:t>
            </a:r>
            <a:r>
              <a:rPr lang="nl-NL" sz="2300" dirty="0" smtClean="0">
                <a:sym typeface="Wingdings" panose="05000000000000000000" pitchFamily="2" charset="2"/>
              </a:rPr>
              <a:t> </a:t>
            </a:r>
            <a:r>
              <a:rPr lang="nl-NL" sz="2300" dirty="0" err="1" smtClean="0">
                <a:sym typeface="Wingdings" panose="05000000000000000000" pitchFamily="2" charset="2"/>
              </a:rPr>
              <a:t>press</a:t>
            </a:r>
            <a:r>
              <a:rPr lang="nl-NL" sz="2300" dirty="0" smtClean="0">
                <a:sym typeface="Wingdings" panose="05000000000000000000" pitchFamily="2" charset="2"/>
              </a:rPr>
              <a:t> agency</a:t>
            </a:r>
            <a:endParaRPr lang="nl-NL" sz="2300" dirty="0" smtClean="0"/>
          </a:p>
          <a:p>
            <a:pPr lvl="1"/>
            <a:endParaRPr lang="nl-NL" dirty="0" smtClean="0"/>
          </a:p>
          <a:p>
            <a:endParaRPr lang="nl-NL" dirty="0" smtClean="0"/>
          </a:p>
          <a:p>
            <a:pPr marL="285750" indent="-285750">
              <a:buFontTx/>
              <a:buChar char="-"/>
            </a:pPr>
            <a:endParaRPr lang="nl-NL" dirty="0"/>
          </a:p>
          <a:p>
            <a:pPr marL="285750" indent="-285750">
              <a:buFontTx/>
              <a:buChar char="-"/>
            </a:pPr>
            <a:endParaRPr lang="nl-NL" dirty="0" smtClean="0"/>
          </a:p>
          <a:p>
            <a:pPr marL="285750" indent="-285750">
              <a:buFontTx/>
              <a:buChar char="-"/>
            </a:pPr>
            <a:endParaRPr lang="nl-NL" dirty="0"/>
          </a:p>
          <a:p>
            <a:pPr marL="285750" indent="-285750">
              <a:buFontTx/>
              <a:buChar char="-"/>
            </a:pPr>
            <a:endParaRPr lang="nl-NL" dirty="0" smtClean="0"/>
          </a:p>
          <a:p>
            <a:pPr marL="285750" indent="-285750">
              <a:buFontTx/>
              <a:buChar char="-"/>
            </a:pPr>
            <a:endParaRPr lang="nl-NL" dirty="0"/>
          </a:p>
          <a:p>
            <a:pPr marL="285750" indent="-285750">
              <a:buFontTx/>
              <a:buChar char="-"/>
            </a:pPr>
            <a:endParaRPr lang="nl-NL" dirty="0" smtClean="0"/>
          </a:p>
          <a:p>
            <a:pPr marL="285750" indent="-285750">
              <a:buFontTx/>
              <a:buChar char="-"/>
            </a:pPr>
            <a:endParaRPr lang="nl-NL" dirty="0"/>
          </a:p>
          <a:p>
            <a:pPr marL="285750" indent="-285750">
              <a:buFontTx/>
              <a:buChar char="-"/>
            </a:pPr>
            <a:endParaRPr lang="nl-NL" dirty="0" smtClean="0"/>
          </a:p>
          <a:p>
            <a:pPr marL="285750" indent="-285750">
              <a:buFontTx/>
              <a:buChar char="-"/>
            </a:pPr>
            <a:endParaRPr lang="nl-NL" dirty="0"/>
          </a:p>
          <a:p>
            <a:pPr marL="285750" indent="-285750">
              <a:buFontTx/>
              <a:buChar char="-"/>
            </a:pPr>
            <a:endParaRPr lang="nl-NL" dirty="0" smtClean="0"/>
          </a:p>
          <a:p>
            <a:pPr marL="285750" indent="-285750">
              <a:buFontTx/>
              <a:buChar char="-"/>
            </a:pPr>
            <a:endParaRPr lang="nl-BE" dirty="0"/>
          </a:p>
        </p:txBody>
      </p:sp>
    </p:spTree>
    <p:extLst>
      <p:ext uri="{BB962C8B-B14F-4D97-AF65-F5344CB8AC3E}">
        <p14:creationId xmlns:p14="http://schemas.microsoft.com/office/powerpoint/2010/main" val="36623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Nutricia</a:t>
            </a:r>
            <a:endParaRPr lang="nl-BE" dirty="0"/>
          </a:p>
        </p:txBody>
      </p:sp>
      <p:sp>
        <p:nvSpPr>
          <p:cNvPr id="3" name="Content Placeholder 2"/>
          <p:cNvSpPr>
            <a:spLocks noGrp="1"/>
          </p:cNvSpPr>
          <p:nvPr>
            <p:ph idx="1"/>
          </p:nvPr>
        </p:nvSpPr>
        <p:spPr>
          <a:xfrm>
            <a:off x="457200" y="1752600"/>
            <a:ext cx="7283152" cy="4373563"/>
          </a:xfrm>
        </p:spPr>
        <p:txBody>
          <a:bodyPr>
            <a:normAutofit/>
          </a:bodyPr>
          <a:lstStyle/>
          <a:p>
            <a:r>
              <a:rPr lang="nl-NL" sz="2500" dirty="0" smtClean="0"/>
              <a:t>“</a:t>
            </a:r>
            <a:r>
              <a:rPr lang="nl-NL" sz="2500" dirty="0" err="1" smtClean="0"/>
              <a:t>One</a:t>
            </a:r>
            <a:r>
              <a:rPr lang="nl-NL" sz="2500" dirty="0" smtClean="0"/>
              <a:t> out of ten </a:t>
            </a:r>
            <a:r>
              <a:rPr lang="nl-NL" sz="2500" dirty="0" err="1" smtClean="0"/>
              <a:t>Belgian</a:t>
            </a:r>
            <a:r>
              <a:rPr lang="nl-NL" sz="2500" dirty="0" smtClean="0"/>
              <a:t> </a:t>
            </a:r>
            <a:r>
              <a:rPr lang="nl-NL" sz="2500" dirty="0" err="1" smtClean="0"/>
              <a:t>elderly</a:t>
            </a:r>
            <a:r>
              <a:rPr lang="nl-NL" sz="2500" dirty="0" smtClean="0"/>
              <a:t> suffers </a:t>
            </a:r>
            <a:r>
              <a:rPr lang="nl-NL" sz="2500" dirty="0" err="1" smtClean="0"/>
              <a:t>from</a:t>
            </a:r>
            <a:r>
              <a:rPr lang="nl-NL" sz="2500" dirty="0" smtClean="0"/>
              <a:t> </a:t>
            </a:r>
            <a:r>
              <a:rPr lang="nl-NL" sz="2500" dirty="0" err="1" smtClean="0"/>
              <a:t>under-nutrition</a:t>
            </a:r>
            <a:r>
              <a:rPr lang="nl-NL" sz="2500" dirty="0" smtClean="0"/>
              <a:t> (</a:t>
            </a:r>
            <a:r>
              <a:rPr lang="nl-NL" sz="2500" dirty="0" err="1" smtClean="0"/>
              <a:t>NutriAction</a:t>
            </a:r>
            <a:r>
              <a:rPr lang="nl-NL" sz="2500" dirty="0" smtClean="0"/>
              <a:t> research)”</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215" t="41928" r="34096" b="14731"/>
          <a:stretch/>
        </p:blipFill>
        <p:spPr bwMode="auto">
          <a:xfrm>
            <a:off x="539552" y="2564905"/>
            <a:ext cx="4827588" cy="36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622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Nutricia</a:t>
            </a:r>
            <a:endParaRPr lang="nl-BE" dirty="0"/>
          </a:p>
        </p:txBody>
      </p:sp>
      <p:sp>
        <p:nvSpPr>
          <p:cNvPr id="3" name="Content Placeholder 2"/>
          <p:cNvSpPr>
            <a:spLocks noGrp="1"/>
          </p:cNvSpPr>
          <p:nvPr>
            <p:ph idx="1"/>
          </p:nvPr>
        </p:nvSpPr>
        <p:spPr>
          <a:xfrm>
            <a:off x="5076056" y="1752600"/>
            <a:ext cx="3001144" cy="4373563"/>
          </a:xfrm>
        </p:spPr>
        <p:txBody>
          <a:bodyPr/>
          <a:lstStyle/>
          <a:p>
            <a:endParaRPr lang="nl-BE"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85" t="12494" r="35841" b="36672"/>
          <a:stretch/>
        </p:blipFill>
        <p:spPr bwMode="auto">
          <a:xfrm>
            <a:off x="532736" y="1772816"/>
            <a:ext cx="4543320" cy="4320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617165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Press releases</a:t>
            </a:r>
            <a:endParaRPr lang="nl-B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nl-NL" sz="2500" dirty="0" err="1" smtClean="0"/>
              <a:t>Stryker</a:t>
            </a:r>
            <a:r>
              <a:rPr lang="nl-NL" sz="2500" dirty="0" smtClean="0"/>
              <a:t> (</a:t>
            </a:r>
            <a:r>
              <a:rPr lang="nl-NL" sz="2500" dirty="0" err="1" smtClean="0"/>
              <a:t>Preventive</a:t>
            </a:r>
            <a:r>
              <a:rPr lang="nl-NL" sz="2500" dirty="0" smtClean="0"/>
              <a:t> </a:t>
            </a:r>
            <a:r>
              <a:rPr lang="nl-NL" sz="2500" dirty="0" err="1" smtClean="0"/>
              <a:t>Medicine</a:t>
            </a:r>
            <a:r>
              <a:rPr lang="nl-NL" sz="2500" dirty="0" smtClean="0"/>
              <a:t>, 2002):</a:t>
            </a:r>
          </a:p>
          <a:p>
            <a:pPr marL="800100" lvl="1" indent="-342900"/>
            <a:r>
              <a:rPr lang="nl-NL" sz="2500" dirty="0"/>
              <a:t>80%-88% of </a:t>
            </a:r>
            <a:r>
              <a:rPr lang="nl-NL" sz="2500" dirty="0" err="1"/>
              <a:t>news</a:t>
            </a:r>
            <a:r>
              <a:rPr lang="nl-NL" sz="2500" dirty="0"/>
              <a:t> </a:t>
            </a:r>
            <a:r>
              <a:rPr lang="nl-NL" sz="2500" dirty="0" err="1"/>
              <a:t>stories</a:t>
            </a:r>
            <a:r>
              <a:rPr lang="nl-NL" sz="2500" dirty="0"/>
              <a:t> </a:t>
            </a:r>
            <a:r>
              <a:rPr lang="nl-NL" sz="2500" dirty="0" err="1"/>
              <a:t>about</a:t>
            </a:r>
            <a:r>
              <a:rPr lang="nl-NL" sz="2500" dirty="0"/>
              <a:t> </a:t>
            </a:r>
            <a:r>
              <a:rPr lang="nl-NL" sz="2500" dirty="0" err="1"/>
              <a:t>journal</a:t>
            </a:r>
            <a:r>
              <a:rPr lang="nl-NL" sz="2500" dirty="0"/>
              <a:t> </a:t>
            </a:r>
            <a:r>
              <a:rPr lang="nl-NL" sz="2500" dirty="0" err="1"/>
              <a:t>articles</a:t>
            </a:r>
            <a:r>
              <a:rPr lang="nl-NL" sz="2500" dirty="0"/>
              <a:t> </a:t>
            </a:r>
            <a:r>
              <a:rPr lang="nl-NL" sz="2500" dirty="0" err="1"/>
              <a:t>with</a:t>
            </a:r>
            <a:r>
              <a:rPr lang="nl-NL" sz="2500" dirty="0"/>
              <a:t> </a:t>
            </a:r>
            <a:r>
              <a:rPr lang="nl-NL" sz="2500" dirty="0" err="1"/>
              <a:t>enclosed</a:t>
            </a:r>
            <a:r>
              <a:rPr lang="nl-NL" sz="2500" dirty="0"/>
              <a:t> </a:t>
            </a:r>
            <a:r>
              <a:rPr lang="nl-NL" sz="2500" dirty="0" err="1"/>
              <a:t>PRs</a:t>
            </a:r>
            <a:endParaRPr lang="nl-NL" sz="2500" dirty="0"/>
          </a:p>
          <a:p>
            <a:pPr marL="800100" lvl="1" indent="-342900"/>
            <a:r>
              <a:rPr lang="nl-NL" sz="2500" dirty="0"/>
              <a:t>A </a:t>
            </a:r>
            <a:r>
              <a:rPr lang="nl-NL" sz="2500" dirty="0" err="1"/>
              <a:t>journal</a:t>
            </a:r>
            <a:r>
              <a:rPr lang="nl-NL" sz="2500" dirty="0"/>
              <a:t> </a:t>
            </a:r>
            <a:r>
              <a:rPr lang="nl-NL" sz="2500" dirty="0" err="1"/>
              <a:t>article</a:t>
            </a:r>
            <a:r>
              <a:rPr lang="nl-NL" sz="2500" dirty="0"/>
              <a:t> </a:t>
            </a:r>
            <a:r>
              <a:rPr lang="nl-NL" sz="2500" dirty="0" err="1"/>
              <a:t>with</a:t>
            </a:r>
            <a:r>
              <a:rPr lang="nl-NL" sz="2500" dirty="0"/>
              <a:t> a PR </a:t>
            </a:r>
            <a:r>
              <a:rPr lang="nl-NL" sz="2500" dirty="0" err="1"/>
              <a:t>enclosed</a:t>
            </a:r>
            <a:r>
              <a:rPr lang="nl-NL" sz="2500" dirty="0"/>
              <a:t> </a:t>
            </a:r>
            <a:r>
              <a:rPr lang="nl-NL" sz="2500" dirty="0">
                <a:sym typeface="Wingdings" panose="05000000000000000000" pitchFamily="2" charset="2"/>
              </a:rPr>
              <a:t>26.6 media </a:t>
            </a:r>
            <a:r>
              <a:rPr lang="nl-NL" sz="2500" dirty="0" err="1">
                <a:sym typeface="Wingdings" panose="05000000000000000000" pitchFamily="2" charset="2"/>
              </a:rPr>
              <a:t>stories</a:t>
            </a:r>
            <a:endParaRPr lang="nl-NL" sz="2500" dirty="0">
              <a:sym typeface="Wingdings" panose="05000000000000000000" pitchFamily="2" charset="2"/>
            </a:endParaRPr>
          </a:p>
          <a:p>
            <a:pPr marL="800100" lvl="1" indent="-342900"/>
            <a:r>
              <a:rPr lang="nl-NL" sz="2500" dirty="0">
                <a:sym typeface="Wingdings" panose="05000000000000000000" pitchFamily="2" charset="2"/>
              </a:rPr>
              <a:t>A </a:t>
            </a:r>
            <a:r>
              <a:rPr lang="nl-NL" sz="2500" dirty="0" err="1">
                <a:sym typeface="Wingdings" panose="05000000000000000000" pitchFamily="2" charset="2"/>
              </a:rPr>
              <a:t>journal</a:t>
            </a:r>
            <a:r>
              <a:rPr lang="nl-NL" sz="2500" dirty="0">
                <a:sym typeface="Wingdings" panose="05000000000000000000" pitchFamily="2" charset="2"/>
              </a:rPr>
              <a:t> </a:t>
            </a:r>
            <a:r>
              <a:rPr lang="nl-NL" sz="2500" dirty="0" err="1">
                <a:sym typeface="Wingdings" panose="05000000000000000000" pitchFamily="2" charset="2"/>
              </a:rPr>
              <a:t>article</a:t>
            </a:r>
            <a:r>
              <a:rPr lang="nl-NL" sz="2500" dirty="0">
                <a:sym typeface="Wingdings" panose="05000000000000000000" pitchFamily="2" charset="2"/>
              </a:rPr>
              <a:t> without a PR  5.94 media </a:t>
            </a:r>
            <a:r>
              <a:rPr lang="nl-NL" sz="2500" dirty="0" err="1" smtClean="0">
                <a:sym typeface="Wingdings" panose="05000000000000000000" pitchFamily="2" charset="2"/>
              </a:rPr>
              <a:t>stories</a:t>
            </a:r>
            <a:endParaRPr lang="nl-NL" sz="2500" dirty="0" smtClean="0"/>
          </a:p>
          <a:p>
            <a:pPr marL="342900" indent="-342900">
              <a:buFont typeface="Arial" panose="020B0604020202020204" pitchFamily="34" charset="0"/>
              <a:buChar char="•"/>
            </a:pPr>
            <a:r>
              <a:rPr lang="nl-NL" sz="2500" dirty="0" err="1" smtClean="0"/>
              <a:t>Yavchitz</a:t>
            </a:r>
            <a:r>
              <a:rPr lang="nl-NL" sz="2500" dirty="0" smtClean="0"/>
              <a:t> et al. (</a:t>
            </a:r>
            <a:r>
              <a:rPr lang="nl-NL" sz="2500" dirty="0" err="1" smtClean="0"/>
              <a:t>PloS</a:t>
            </a:r>
            <a:r>
              <a:rPr lang="nl-NL" sz="2500" dirty="0" smtClean="0"/>
              <a:t> </a:t>
            </a:r>
            <a:r>
              <a:rPr lang="nl-NL" sz="2500" dirty="0" err="1" smtClean="0"/>
              <a:t>Medicine</a:t>
            </a:r>
            <a:r>
              <a:rPr lang="nl-NL" sz="2500" dirty="0" smtClean="0"/>
              <a:t>, 2012):</a:t>
            </a:r>
          </a:p>
          <a:p>
            <a:pPr marL="800100" lvl="1" indent="-342900"/>
            <a:r>
              <a:rPr lang="nl-NL" sz="2500" dirty="0" smtClean="0">
                <a:sym typeface="Wingdings" panose="05000000000000000000" pitchFamily="2" charset="2"/>
              </a:rPr>
              <a:t>“Press releases are a major source </a:t>
            </a:r>
            <a:r>
              <a:rPr lang="nl-NL" sz="2500" dirty="0" err="1" smtClean="0">
                <a:sym typeface="Wingdings" panose="05000000000000000000" pitchFamily="2" charset="2"/>
              </a:rPr>
              <a:t>for</a:t>
            </a:r>
            <a:r>
              <a:rPr lang="nl-NL" sz="2500" dirty="0" smtClean="0">
                <a:sym typeface="Wingdings" panose="05000000000000000000" pitchFamily="2" charset="2"/>
              </a:rPr>
              <a:t> </a:t>
            </a:r>
            <a:r>
              <a:rPr lang="nl-NL" sz="2500" dirty="0" err="1" smtClean="0">
                <a:sym typeface="Wingdings" panose="05000000000000000000" pitchFamily="2" charset="2"/>
              </a:rPr>
              <a:t>one-third</a:t>
            </a:r>
            <a:r>
              <a:rPr lang="nl-NL" sz="2500" dirty="0" smtClean="0">
                <a:sym typeface="Wingdings" panose="05000000000000000000" pitchFamily="2" charset="2"/>
              </a:rPr>
              <a:t> of </a:t>
            </a:r>
            <a:r>
              <a:rPr lang="nl-NL" sz="2500" dirty="0" err="1" smtClean="0">
                <a:sym typeface="Wingdings" panose="05000000000000000000" pitchFamily="2" charset="2"/>
              </a:rPr>
              <a:t>medical</a:t>
            </a:r>
            <a:r>
              <a:rPr lang="nl-NL" sz="2500" dirty="0" smtClean="0">
                <a:sym typeface="Wingdings" panose="05000000000000000000" pitchFamily="2" charset="2"/>
              </a:rPr>
              <a:t> </a:t>
            </a:r>
            <a:r>
              <a:rPr lang="nl-NL" sz="2500" dirty="0" err="1" smtClean="0">
                <a:sym typeface="Wingdings" panose="05000000000000000000" pitchFamily="2" charset="2"/>
              </a:rPr>
              <a:t>reports</a:t>
            </a:r>
            <a:r>
              <a:rPr lang="nl-NL" sz="2500" dirty="0" smtClean="0">
                <a:sym typeface="Wingdings" panose="05000000000000000000" pitchFamily="2" charset="2"/>
              </a:rPr>
              <a:t> in US </a:t>
            </a:r>
            <a:r>
              <a:rPr lang="nl-NL" sz="2500" dirty="0" err="1" smtClean="0">
                <a:sym typeface="Wingdings" panose="05000000000000000000" pitchFamily="2" charset="2"/>
              </a:rPr>
              <a:t>newspapers</a:t>
            </a:r>
            <a:r>
              <a:rPr lang="nl-NL" sz="2500" dirty="0" smtClean="0">
                <a:sym typeface="Wingdings" panose="05000000000000000000" pitchFamily="2" charset="2"/>
              </a:rPr>
              <a:t>” (2)</a:t>
            </a:r>
            <a:endParaRPr lang="nl-NL" sz="2500" dirty="0">
              <a:sym typeface="Wingdings" panose="05000000000000000000" pitchFamily="2" charset="2"/>
            </a:endParaRPr>
          </a:p>
          <a:p>
            <a:pPr marL="800100" lvl="1" indent="-342900"/>
            <a:endParaRPr lang="nl-NL" dirty="0" smtClean="0">
              <a:sym typeface="Wingdings" panose="05000000000000000000" pitchFamily="2" charset="2"/>
            </a:endParaRPr>
          </a:p>
          <a:p>
            <a:pPr lvl="1" indent="0">
              <a:buNone/>
            </a:pPr>
            <a:endParaRPr lang="nl-NL" dirty="0">
              <a:sym typeface="Wingdings" panose="05000000000000000000" pitchFamily="2" charset="2"/>
            </a:endParaRPr>
          </a:p>
        </p:txBody>
      </p:sp>
    </p:spTree>
    <p:extLst>
      <p:ext uri="{BB962C8B-B14F-4D97-AF65-F5344CB8AC3E}">
        <p14:creationId xmlns:p14="http://schemas.microsoft.com/office/powerpoint/2010/main" val="41891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Health, media &amp; society</a:t>
            </a:r>
            <a:endParaRPr lang="nl-B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53" t="8269" r="13130" b="2930"/>
          <a:stretch/>
        </p:blipFill>
        <p:spPr bwMode="auto">
          <a:xfrm>
            <a:off x="467544" y="1556792"/>
            <a:ext cx="6615611"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1238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Yavchitz</a:t>
            </a:r>
            <a:r>
              <a:rPr lang="nl-NL" dirty="0" smtClean="0"/>
              <a:t> et al. (2012)</a:t>
            </a:r>
            <a:endParaRPr lang="nl-BE" dirty="0"/>
          </a:p>
        </p:txBody>
      </p:sp>
      <p:sp>
        <p:nvSpPr>
          <p:cNvPr id="3" name="Content Placeholder 2"/>
          <p:cNvSpPr>
            <a:spLocks noGrp="1"/>
          </p:cNvSpPr>
          <p:nvPr>
            <p:ph idx="1"/>
          </p:nvPr>
        </p:nvSpPr>
        <p:spPr/>
        <p:txBody>
          <a:bodyPr/>
          <a:lstStyle/>
          <a:p>
            <a:r>
              <a:rPr lang="nl-NL" sz="2500" dirty="0" err="1" smtClean="0">
                <a:sym typeface="Wingdings" panose="05000000000000000000" pitchFamily="2" charset="2"/>
              </a:rPr>
              <a:t>Examples</a:t>
            </a:r>
            <a:r>
              <a:rPr lang="nl-NL" sz="2500" dirty="0" smtClean="0">
                <a:sym typeface="Wingdings" panose="05000000000000000000" pitchFamily="2" charset="2"/>
              </a:rPr>
              <a:t> of ‘spin’:</a:t>
            </a:r>
          </a:p>
          <a:p>
            <a:pPr marL="342900" indent="-342900">
              <a:buFont typeface="Arial" panose="020B0604020202020204" pitchFamily="34" charset="0"/>
              <a:buChar char="•"/>
            </a:pPr>
            <a:r>
              <a:rPr lang="nl-NL" sz="2500" b="0" dirty="0" err="1" smtClean="0">
                <a:sym typeface="Wingdings" panose="05000000000000000000" pitchFamily="2" charset="2"/>
              </a:rPr>
              <a:t>Inappropriate</a:t>
            </a:r>
            <a:r>
              <a:rPr lang="nl-NL" sz="2500" b="0" dirty="0" smtClean="0">
                <a:sym typeface="Wingdings" panose="05000000000000000000" pitchFamily="2" charset="2"/>
              </a:rPr>
              <a:t> </a:t>
            </a:r>
            <a:r>
              <a:rPr lang="nl-NL" sz="2500" b="0" dirty="0" err="1" smtClean="0">
                <a:sym typeface="Wingdings" panose="05000000000000000000" pitchFamily="2" charset="2"/>
              </a:rPr>
              <a:t>extrapolation</a:t>
            </a:r>
            <a:endParaRPr lang="nl-NL" sz="2500" b="0" dirty="0" smtClean="0">
              <a:sym typeface="Wingdings" panose="05000000000000000000" pitchFamily="2" charset="2"/>
            </a:endParaRPr>
          </a:p>
          <a:p>
            <a:pPr marL="342900" indent="-342900">
              <a:buFont typeface="Arial" panose="020B0604020202020204" pitchFamily="34" charset="0"/>
              <a:buChar char="•"/>
            </a:pPr>
            <a:r>
              <a:rPr lang="nl-NL" sz="2500" b="0" dirty="0" smtClean="0">
                <a:sym typeface="Wingdings" panose="05000000000000000000" pitchFamily="2" charset="2"/>
              </a:rPr>
              <a:t>Focus on </a:t>
            </a:r>
            <a:r>
              <a:rPr lang="nl-NL" sz="2500" b="0" dirty="0" err="1" smtClean="0">
                <a:sym typeface="Wingdings" panose="05000000000000000000" pitchFamily="2" charset="2"/>
              </a:rPr>
              <a:t>positive</a:t>
            </a:r>
            <a:r>
              <a:rPr lang="nl-NL" sz="2500" b="0" dirty="0" smtClean="0">
                <a:sym typeface="Wingdings" panose="05000000000000000000" pitchFamily="2" charset="2"/>
              </a:rPr>
              <a:t> </a:t>
            </a:r>
            <a:r>
              <a:rPr lang="nl-NL" sz="2500" b="0" dirty="0" err="1" smtClean="0">
                <a:sym typeface="Wingdings" panose="05000000000000000000" pitchFamily="2" charset="2"/>
              </a:rPr>
              <a:t>secondary</a:t>
            </a:r>
            <a:r>
              <a:rPr lang="nl-NL" sz="2500" b="0" dirty="0" smtClean="0">
                <a:sym typeface="Wingdings" panose="05000000000000000000" pitchFamily="2" charset="2"/>
              </a:rPr>
              <a:t> </a:t>
            </a:r>
            <a:r>
              <a:rPr lang="nl-NL" sz="2500" b="0" dirty="0" err="1" smtClean="0">
                <a:sym typeface="Wingdings" panose="05000000000000000000" pitchFamily="2" charset="2"/>
              </a:rPr>
              <a:t>outcome</a:t>
            </a:r>
            <a:endParaRPr lang="nl-NL" sz="2500" b="0" dirty="0" smtClean="0">
              <a:sym typeface="Wingdings" panose="05000000000000000000" pitchFamily="2" charset="2"/>
            </a:endParaRPr>
          </a:p>
          <a:p>
            <a:pPr lvl="1" indent="0">
              <a:buNone/>
            </a:pPr>
            <a:endParaRPr lang="nl-NL" dirty="0" smtClean="0">
              <a:sym typeface="Wingdings" panose="05000000000000000000" pitchFamily="2" charset="2"/>
            </a:endParaRPr>
          </a:p>
          <a:p>
            <a:pPr lvl="1" indent="0">
              <a:buNone/>
            </a:pPr>
            <a:endParaRPr lang="nl-NL" dirty="0">
              <a:sym typeface="Wingdings" panose="05000000000000000000" pitchFamily="2" charset="2"/>
            </a:endParaRPr>
          </a:p>
        </p:txBody>
      </p:sp>
    </p:spTree>
    <p:extLst>
      <p:ext uri="{BB962C8B-B14F-4D97-AF65-F5344CB8AC3E}">
        <p14:creationId xmlns:p14="http://schemas.microsoft.com/office/powerpoint/2010/main" val="52268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Press releases</a:t>
            </a:r>
            <a:endParaRPr lang="nl-BE" dirty="0"/>
          </a:p>
        </p:txBody>
      </p:sp>
      <p:pic>
        <p:nvPicPr>
          <p:cNvPr id="4" name="Content Placeholder 3"/>
          <p:cNvPicPr>
            <a:picLocks noGrp="1"/>
          </p:cNvPicPr>
          <p:nvPr>
            <p:ph idx="1"/>
          </p:nvPr>
        </p:nvPicPr>
        <p:blipFill rotWithShape="1">
          <a:blip r:embed="rId2"/>
          <a:srcRect l="1659" t="26028" r="50829" b="6881"/>
          <a:stretch/>
        </p:blipFill>
        <p:spPr bwMode="auto">
          <a:xfrm>
            <a:off x="1514100" y="1752600"/>
            <a:ext cx="5506199" cy="43735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2233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Medical</a:t>
            </a:r>
            <a:r>
              <a:rPr lang="nl-NL" dirty="0" smtClean="0"/>
              <a:t> </a:t>
            </a:r>
            <a:r>
              <a:rPr lang="nl-NL" dirty="0" err="1" smtClean="0"/>
              <a:t>journalism</a:t>
            </a:r>
            <a:endParaRPr lang="nl-BE" dirty="0"/>
          </a:p>
        </p:txBody>
      </p:sp>
      <p:sp>
        <p:nvSpPr>
          <p:cNvPr id="3" name="Content Placeholder 2"/>
          <p:cNvSpPr>
            <a:spLocks noGrp="1"/>
          </p:cNvSpPr>
          <p:nvPr>
            <p:ph idx="1"/>
          </p:nvPr>
        </p:nvSpPr>
        <p:spPr/>
        <p:txBody>
          <a:bodyPr/>
          <a:lstStyle/>
          <a:p>
            <a:pPr lvl="0"/>
            <a:endParaRPr lang="en-US" dirty="0" smtClean="0"/>
          </a:p>
          <a:p>
            <a:pPr lvl="0" algn="ctr"/>
            <a:r>
              <a:rPr lang="en-US" dirty="0" smtClean="0"/>
              <a:t>“</a:t>
            </a:r>
            <a:r>
              <a:rPr lang="en-US" dirty="0"/>
              <a:t>All this information not only influences awareness, attitudes, and </a:t>
            </a:r>
            <a:r>
              <a:rPr lang="en-US" dirty="0" smtClean="0"/>
              <a:t>intentions </a:t>
            </a:r>
            <a:r>
              <a:rPr lang="en-US" dirty="0"/>
              <a:t>but may also contribute to changes in behavior, health care utilization, clinical practices, and health policies.” </a:t>
            </a:r>
            <a:r>
              <a:rPr lang="en-US" dirty="0" smtClean="0"/>
              <a:t>(Levi 2001: 4)</a:t>
            </a:r>
          </a:p>
          <a:p>
            <a:pPr lvl="0" algn="ctr"/>
            <a:endParaRPr lang="en-US" dirty="0"/>
          </a:p>
          <a:p>
            <a:pPr lvl="0"/>
            <a:endParaRPr lang="en-US" dirty="0" smtClean="0"/>
          </a:p>
          <a:p>
            <a:endParaRPr lang="nl-BE" dirty="0"/>
          </a:p>
        </p:txBody>
      </p:sp>
    </p:spTree>
    <p:extLst>
      <p:ext uri="{BB962C8B-B14F-4D97-AF65-F5344CB8AC3E}">
        <p14:creationId xmlns:p14="http://schemas.microsoft.com/office/powerpoint/2010/main" val="390555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779096" cy="1371600"/>
          </a:xfrm>
        </p:spPr>
        <p:txBody>
          <a:bodyPr/>
          <a:lstStyle/>
          <a:p>
            <a:r>
              <a:rPr lang="nl-NL" dirty="0" smtClean="0"/>
              <a:t>Important issues</a:t>
            </a:r>
            <a:endParaRPr lang="nl-B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nl-NL" dirty="0"/>
              <a:t>Health </a:t>
            </a:r>
            <a:r>
              <a:rPr lang="nl-NL" dirty="0" err="1"/>
              <a:t>literacy</a:t>
            </a:r>
            <a:endParaRPr lang="nl-NL" dirty="0"/>
          </a:p>
          <a:p>
            <a:pPr marL="800100" lvl="1" indent="-342900"/>
            <a:r>
              <a:rPr lang="nl-NL" dirty="0"/>
              <a:t>Of the </a:t>
            </a:r>
            <a:r>
              <a:rPr lang="nl-NL" dirty="0" smtClean="0"/>
              <a:t>PR-</a:t>
            </a:r>
            <a:r>
              <a:rPr lang="nl-NL" dirty="0" err="1" smtClean="0"/>
              <a:t>writers</a:t>
            </a:r>
            <a:endParaRPr lang="nl-NL" dirty="0"/>
          </a:p>
          <a:p>
            <a:pPr marL="800100" lvl="1" indent="-342900"/>
            <a:r>
              <a:rPr lang="nl-NL" dirty="0"/>
              <a:t>Of the </a:t>
            </a:r>
            <a:r>
              <a:rPr lang="nl-NL" dirty="0" err="1"/>
              <a:t>journalists</a:t>
            </a:r>
            <a:endParaRPr lang="nl-NL" dirty="0"/>
          </a:p>
          <a:p>
            <a:pPr marL="800100" lvl="1" indent="-342900"/>
            <a:r>
              <a:rPr lang="nl-NL" dirty="0"/>
              <a:t>Of the public</a:t>
            </a:r>
            <a:endParaRPr lang="nl-BE" dirty="0"/>
          </a:p>
          <a:p>
            <a:pPr marL="342900" indent="-342900">
              <a:buFont typeface="Arial" panose="020B0604020202020204" pitchFamily="34" charset="0"/>
              <a:buChar char="•"/>
            </a:pPr>
            <a:r>
              <a:rPr lang="nl-NL" dirty="0" smtClean="0"/>
              <a:t>Mutual </a:t>
            </a:r>
            <a:r>
              <a:rPr lang="nl-NL" dirty="0" err="1" smtClean="0"/>
              <a:t>and</a:t>
            </a:r>
            <a:r>
              <a:rPr lang="nl-NL" dirty="0" smtClean="0"/>
              <a:t> </a:t>
            </a:r>
            <a:r>
              <a:rPr lang="nl-NL" dirty="0" err="1"/>
              <a:t>i</a:t>
            </a:r>
            <a:r>
              <a:rPr lang="nl-NL" dirty="0" err="1" smtClean="0"/>
              <a:t>ndividual</a:t>
            </a:r>
            <a:r>
              <a:rPr lang="nl-NL" dirty="0" smtClean="0"/>
              <a:t> </a:t>
            </a:r>
            <a:r>
              <a:rPr lang="nl-NL" dirty="0" err="1"/>
              <a:t>i</a:t>
            </a:r>
            <a:r>
              <a:rPr lang="nl-NL" dirty="0" err="1" smtClean="0"/>
              <a:t>nterests</a:t>
            </a:r>
            <a:r>
              <a:rPr lang="nl-NL" dirty="0" smtClean="0"/>
              <a:t> of the stakeholders</a:t>
            </a:r>
          </a:p>
          <a:p>
            <a:pPr marL="800100" lvl="1" indent="-342900"/>
            <a:endParaRPr lang="nl-BE" dirty="0"/>
          </a:p>
        </p:txBody>
      </p:sp>
    </p:spTree>
    <p:extLst>
      <p:ext uri="{BB962C8B-B14F-4D97-AF65-F5344CB8AC3E}">
        <p14:creationId xmlns:p14="http://schemas.microsoft.com/office/powerpoint/2010/main" val="30547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83152" cy="1371600"/>
          </a:xfrm>
        </p:spPr>
        <p:txBody>
          <a:bodyPr/>
          <a:lstStyle/>
          <a:p>
            <a:r>
              <a:rPr lang="nl-NL" dirty="0" smtClean="0"/>
              <a:t>RL2: Factors in the </a:t>
            </a:r>
            <a:r>
              <a:rPr lang="nl-NL" dirty="0" err="1" smtClean="0"/>
              <a:t>Newsroom</a:t>
            </a:r>
            <a:endParaRPr lang="nl-B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nl-NL" dirty="0" smtClean="0"/>
              <a:t>Practical issues:</a:t>
            </a:r>
          </a:p>
          <a:p>
            <a:pPr marL="800100" lvl="1" indent="-342900"/>
            <a:r>
              <a:rPr lang="nl-NL" dirty="0" smtClean="0"/>
              <a:t>Deadlines, </a:t>
            </a:r>
            <a:r>
              <a:rPr lang="nl-NL" dirty="0"/>
              <a:t>time </a:t>
            </a:r>
            <a:r>
              <a:rPr lang="nl-NL" dirty="0" err="1"/>
              <a:t>constraints</a:t>
            </a:r>
            <a:endParaRPr lang="nl-NL" dirty="0"/>
          </a:p>
          <a:p>
            <a:pPr marL="800100" lvl="1" indent="-342900"/>
            <a:r>
              <a:rPr lang="nl-NL" dirty="0"/>
              <a:t>Accessibility of sources</a:t>
            </a:r>
          </a:p>
          <a:p>
            <a:pPr marL="800100" lvl="1" indent="-342900"/>
            <a:r>
              <a:rPr lang="nl-NL" dirty="0" err="1"/>
              <a:t>Role</a:t>
            </a:r>
            <a:r>
              <a:rPr lang="nl-NL" dirty="0"/>
              <a:t> of the </a:t>
            </a:r>
            <a:r>
              <a:rPr lang="nl-NL" dirty="0" smtClean="0"/>
              <a:t>editor-in-chief</a:t>
            </a:r>
          </a:p>
          <a:p>
            <a:pPr marL="342900" indent="-342900">
              <a:buFont typeface="Arial" panose="020B0604020202020204" pitchFamily="34" charset="0"/>
              <a:buChar char="•"/>
            </a:pPr>
            <a:r>
              <a:rPr lang="nl-NL" dirty="0" err="1" smtClean="0"/>
              <a:t>Journalistic</a:t>
            </a:r>
            <a:r>
              <a:rPr lang="nl-NL" dirty="0" smtClean="0"/>
              <a:t> </a:t>
            </a:r>
            <a:r>
              <a:rPr lang="nl-NL" dirty="0" err="1" smtClean="0"/>
              <a:t>norms</a:t>
            </a:r>
            <a:r>
              <a:rPr lang="nl-NL" dirty="0" smtClean="0"/>
              <a:t> </a:t>
            </a:r>
            <a:r>
              <a:rPr lang="nl-NL" dirty="0" err="1" smtClean="0"/>
              <a:t>and</a:t>
            </a:r>
            <a:r>
              <a:rPr lang="nl-NL" dirty="0" smtClean="0"/>
              <a:t> </a:t>
            </a:r>
            <a:r>
              <a:rPr lang="nl-NL" dirty="0" err="1" smtClean="0"/>
              <a:t>roles</a:t>
            </a:r>
            <a:endParaRPr lang="nl-NL" dirty="0"/>
          </a:p>
          <a:p>
            <a:pPr marL="342900" indent="-342900">
              <a:buFont typeface="Arial" panose="020B0604020202020204" pitchFamily="34" charset="0"/>
              <a:buChar char="•"/>
            </a:pPr>
            <a:r>
              <a:rPr lang="nl-NL" dirty="0" smtClean="0"/>
              <a:t>News </a:t>
            </a:r>
            <a:r>
              <a:rPr lang="nl-NL" dirty="0" err="1" smtClean="0"/>
              <a:t>value</a:t>
            </a:r>
            <a:endParaRPr lang="nl-NL" dirty="0"/>
          </a:p>
          <a:p>
            <a:pPr marL="800100" lvl="1" indent="-342900"/>
            <a:r>
              <a:rPr lang="nl-NL" dirty="0" err="1" smtClean="0"/>
              <a:t>Use</a:t>
            </a:r>
            <a:r>
              <a:rPr lang="nl-NL" dirty="0" smtClean="0"/>
              <a:t> of </a:t>
            </a:r>
            <a:r>
              <a:rPr lang="nl-NL" dirty="0" err="1" smtClean="0"/>
              <a:t>exemplars</a:t>
            </a:r>
            <a:r>
              <a:rPr lang="nl-NL" dirty="0" smtClean="0"/>
              <a:t>/human </a:t>
            </a:r>
            <a:r>
              <a:rPr lang="nl-NL" dirty="0" err="1" smtClean="0"/>
              <a:t>angle</a:t>
            </a:r>
            <a:endParaRPr lang="nl-NL" dirty="0" smtClean="0"/>
          </a:p>
          <a:p>
            <a:pPr marL="1485900" lvl="2" indent="-342900"/>
            <a:endParaRPr lang="nl-NL" dirty="0" smtClean="0"/>
          </a:p>
          <a:p>
            <a:pPr lvl="1" indent="0">
              <a:buNone/>
            </a:pPr>
            <a:endParaRPr lang="nl-NL" dirty="0" smtClean="0"/>
          </a:p>
          <a:p>
            <a:pPr lvl="1" indent="0">
              <a:buNone/>
            </a:pPr>
            <a:endParaRPr lang="nl-NL" dirty="0"/>
          </a:p>
          <a:p>
            <a:pPr lvl="1" indent="0">
              <a:buNone/>
            </a:pPr>
            <a:endParaRPr lang="nl-NL" dirty="0" smtClean="0"/>
          </a:p>
        </p:txBody>
      </p:sp>
    </p:spTree>
    <p:extLst>
      <p:ext uri="{BB962C8B-B14F-4D97-AF65-F5344CB8AC3E}">
        <p14:creationId xmlns:p14="http://schemas.microsoft.com/office/powerpoint/2010/main" val="146386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Weblogs</a:t>
            </a:r>
            <a:endParaRPr lang="nl-BE" dirty="0"/>
          </a:p>
        </p:txBody>
      </p:sp>
      <p:sp>
        <p:nvSpPr>
          <p:cNvPr id="3" name="Content Placeholder 2"/>
          <p:cNvSpPr>
            <a:spLocks noGrp="1"/>
          </p:cNvSpPr>
          <p:nvPr>
            <p:ph idx="1"/>
          </p:nvPr>
        </p:nvSpPr>
        <p:spPr/>
        <p:txBody>
          <a:bodyPr>
            <a:normAutofit/>
          </a:bodyPr>
          <a:lstStyle/>
          <a:p>
            <a:pPr algn="ctr"/>
            <a:endParaRPr lang="nl-NL" sz="8000" dirty="0" smtClean="0"/>
          </a:p>
          <a:p>
            <a:pPr algn="ctr"/>
            <a:r>
              <a:rPr lang="nl-NL" sz="8000" dirty="0" smtClean="0"/>
              <a:t>?</a:t>
            </a:r>
            <a:endParaRPr lang="nl-BE" sz="8000" dirty="0"/>
          </a:p>
        </p:txBody>
      </p:sp>
    </p:spTree>
    <p:extLst>
      <p:ext uri="{BB962C8B-B14F-4D97-AF65-F5344CB8AC3E}">
        <p14:creationId xmlns:p14="http://schemas.microsoft.com/office/powerpoint/2010/main" val="4036292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Discussion</a:t>
            </a:r>
            <a:endParaRPr lang="nl-BE" dirty="0"/>
          </a:p>
        </p:txBody>
      </p:sp>
      <p:sp>
        <p:nvSpPr>
          <p:cNvPr id="3" name="Content Placeholder 2"/>
          <p:cNvSpPr>
            <a:spLocks noGrp="1"/>
          </p:cNvSpPr>
          <p:nvPr>
            <p:ph idx="1"/>
          </p:nvPr>
        </p:nvSpPr>
        <p:spPr/>
        <p:txBody>
          <a:bodyPr/>
          <a:lstStyle/>
          <a:p>
            <a:r>
              <a:rPr lang="nl-NL" dirty="0" err="1"/>
              <a:t>Which</a:t>
            </a:r>
            <a:r>
              <a:rPr lang="nl-NL" dirty="0"/>
              <a:t> </a:t>
            </a:r>
            <a:r>
              <a:rPr lang="nl-NL" dirty="0" err="1"/>
              <a:t>other</a:t>
            </a:r>
            <a:r>
              <a:rPr lang="nl-NL" dirty="0"/>
              <a:t> </a:t>
            </a:r>
            <a:r>
              <a:rPr lang="nl-NL" dirty="0" err="1"/>
              <a:t>elements</a:t>
            </a:r>
            <a:r>
              <a:rPr lang="nl-NL" dirty="0"/>
              <a:t> </a:t>
            </a:r>
            <a:r>
              <a:rPr lang="nl-NL" dirty="0" err="1"/>
              <a:t>can</a:t>
            </a:r>
            <a:r>
              <a:rPr lang="nl-NL" dirty="0"/>
              <a:t> I </a:t>
            </a:r>
            <a:r>
              <a:rPr lang="nl-NL" dirty="0" err="1"/>
              <a:t>expect</a:t>
            </a:r>
            <a:r>
              <a:rPr lang="nl-NL" dirty="0"/>
              <a:t> </a:t>
            </a:r>
            <a:r>
              <a:rPr lang="nl-NL" dirty="0" err="1"/>
              <a:t>to</a:t>
            </a:r>
            <a:r>
              <a:rPr lang="nl-NL" dirty="0"/>
              <a:t> </a:t>
            </a:r>
            <a:r>
              <a:rPr lang="nl-NL" dirty="0" err="1"/>
              <a:t>be</a:t>
            </a:r>
            <a:r>
              <a:rPr lang="nl-NL" dirty="0"/>
              <a:t> of </a:t>
            </a:r>
            <a:r>
              <a:rPr lang="nl-NL" dirty="0" err="1" smtClean="0"/>
              <a:t>importance</a:t>
            </a:r>
            <a:r>
              <a:rPr lang="nl-NL" dirty="0" smtClean="0"/>
              <a:t> in </a:t>
            </a:r>
            <a:r>
              <a:rPr lang="nl-NL" dirty="0" err="1" smtClean="0"/>
              <a:t>my</a:t>
            </a:r>
            <a:r>
              <a:rPr lang="nl-NL" dirty="0" smtClean="0"/>
              <a:t> fieldwork? </a:t>
            </a:r>
            <a:r>
              <a:rPr lang="nl-NL" dirty="0" err="1"/>
              <a:t>To</a:t>
            </a:r>
            <a:r>
              <a:rPr lang="nl-NL" dirty="0"/>
              <a:t> </a:t>
            </a:r>
            <a:r>
              <a:rPr lang="nl-NL" dirty="0" err="1"/>
              <a:t>what</a:t>
            </a:r>
            <a:r>
              <a:rPr lang="nl-NL" dirty="0"/>
              <a:t> </a:t>
            </a:r>
            <a:r>
              <a:rPr lang="nl-NL" dirty="0" err="1"/>
              <a:t>should</a:t>
            </a:r>
            <a:r>
              <a:rPr lang="nl-NL" dirty="0"/>
              <a:t> I </a:t>
            </a:r>
            <a:r>
              <a:rPr lang="nl-NL" dirty="0" err="1"/>
              <a:t>pay</a:t>
            </a:r>
            <a:r>
              <a:rPr lang="nl-NL" dirty="0"/>
              <a:t> extra </a:t>
            </a:r>
            <a:r>
              <a:rPr lang="nl-NL" dirty="0" smtClean="0"/>
              <a:t>attention?</a:t>
            </a:r>
            <a:endParaRPr lang="nl-BE" dirty="0"/>
          </a:p>
          <a:p>
            <a:endParaRPr lang="nl-BE" dirty="0"/>
          </a:p>
        </p:txBody>
      </p:sp>
    </p:spTree>
    <p:extLst>
      <p:ext uri="{BB962C8B-B14F-4D97-AF65-F5344CB8AC3E}">
        <p14:creationId xmlns:p14="http://schemas.microsoft.com/office/powerpoint/2010/main" val="3056654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Discussion</a:t>
            </a:r>
            <a:endParaRPr lang="nl-BE" dirty="0"/>
          </a:p>
        </p:txBody>
      </p:sp>
      <p:sp>
        <p:nvSpPr>
          <p:cNvPr id="3" name="Content Placeholder 2"/>
          <p:cNvSpPr>
            <a:spLocks noGrp="1"/>
          </p:cNvSpPr>
          <p:nvPr>
            <p:ph idx="1"/>
          </p:nvPr>
        </p:nvSpPr>
        <p:spPr/>
        <p:txBody>
          <a:bodyPr/>
          <a:lstStyle/>
          <a:p>
            <a:r>
              <a:rPr lang="nl-NL" dirty="0" err="1" smtClean="0"/>
              <a:t>Pitfalls</a:t>
            </a:r>
            <a:r>
              <a:rPr lang="nl-NL" dirty="0"/>
              <a:t>?</a:t>
            </a:r>
            <a:endParaRPr lang="nl-BE" dirty="0"/>
          </a:p>
        </p:txBody>
      </p:sp>
    </p:spTree>
    <p:extLst>
      <p:ext uri="{BB962C8B-B14F-4D97-AF65-F5344CB8AC3E}">
        <p14:creationId xmlns:p14="http://schemas.microsoft.com/office/powerpoint/2010/main" val="1323439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Discussion</a:t>
            </a:r>
            <a:endParaRPr lang="nl-BE" dirty="0"/>
          </a:p>
        </p:txBody>
      </p:sp>
      <p:sp>
        <p:nvSpPr>
          <p:cNvPr id="3" name="Content Placeholder 2"/>
          <p:cNvSpPr>
            <a:spLocks noGrp="1"/>
          </p:cNvSpPr>
          <p:nvPr>
            <p:ph idx="1"/>
          </p:nvPr>
        </p:nvSpPr>
        <p:spPr/>
        <p:txBody>
          <a:bodyPr/>
          <a:lstStyle/>
          <a:p>
            <a:r>
              <a:rPr lang="nl-NL" dirty="0" err="1" smtClean="0"/>
              <a:t>Negative</a:t>
            </a:r>
            <a:r>
              <a:rPr lang="nl-NL" dirty="0" smtClean="0"/>
              <a:t> </a:t>
            </a:r>
            <a:r>
              <a:rPr lang="nl-NL" dirty="0" err="1" smtClean="0"/>
              <a:t>tone</a:t>
            </a:r>
            <a:r>
              <a:rPr lang="nl-NL" dirty="0" smtClean="0"/>
              <a:t>?</a:t>
            </a:r>
            <a:endParaRPr lang="nl-BE" dirty="0"/>
          </a:p>
        </p:txBody>
      </p:sp>
    </p:spTree>
    <p:extLst>
      <p:ext uri="{BB962C8B-B14F-4D97-AF65-F5344CB8AC3E}">
        <p14:creationId xmlns:p14="http://schemas.microsoft.com/office/powerpoint/2010/main" val="89116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More information</a:t>
            </a:r>
            <a:endParaRPr lang="nl-BE" dirty="0"/>
          </a:p>
        </p:txBody>
      </p:sp>
      <p:sp>
        <p:nvSpPr>
          <p:cNvPr id="3" name="Content Placeholder 2"/>
          <p:cNvSpPr>
            <a:spLocks noGrp="1"/>
          </p:cNvSpPr>
          <p:nvPr>
            <p:ph idx="1"/>
          </p:nvPr>
        </p:nvSpPr>
        <p:spPr/>
        <p:txBody>
          <a:bodyPr/>
          <a:lstStyle/>
          <a:p>
            <a:endParaRPr lang="nl-NL" sz="3000" dirty="0" smtClean="0">
              <a:hlinkClick r:id="rId2"/>
            </a:endParaRPr>
          </a:p>
          <a:p>
            <a:r>
              <a:rPr lang="nl-NL" sz="3000" dirty="0" smtClean="0">
                <a:hlinkClick r:id="rId2"/>
              </a:rPr>
              <a:t>www.healthmediasociety.net</a:t>
            </a:r>
            <a:r>
              <a:rPr lang="nl-NL" sz="3000" dirty="0" smtClean="0"/>
              <a:t> </a:t>
            </a:r>
          </a:p>
          <a:p>
            <a:endParaRPr lang="nl-NL" dirty="0" smtClean="0"/>
          </a:p>
          <a:p>
            <a:pPr algn="ctr"/>
            <a:endParaRPr lang="nl-NL" dirty="0"/>
          </a:p>
          <a:p>
            <a:pPr algn="ctr"/>
            <a:endParaRPr lang="nl-NL" dirty="0" smtClean="0"/>
          </a:p>
          <a:p>
            <a:pPr algn="ctr"/>
            <a:endParaRPr lang="nl-NL" dirty="0"/>
          </a:p>
          <a:p>
            <a:endParaRPr lang="nl-BE" dirty="0"/>
          </a:p>
        </p:txBody>
      </p:sp>
    </p:spTree>
    <p:extLst>
      <p:ext uri="{BB962C8B-B14F-4D97-AF65-F5344CB8AC3E}">
        <p14:creationId xmlns:p14="http://schemas.microsoft.com/office/powerpoint/2010/main" val="2622507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71184" cy="1371600"/>
          </a:xfrm>
        </p:spPr>
        <p:txBody>
          <a:bodyPr>
            <a:normAutofit/>
          </a:bodyPr>
          <a:lstStyle/>
          <a:p>
            <a:r>
              <a:rPr lang="nl-NL" b="1" dirty="0" smtClean="0">
                <a:cs typeface="Times New Roman" panose="02020603050405020304" pitchFamily="18" charset="0"/>
              </a:rPr>
              <a:t>Health, Media &amp; Society</a:t>
            </a:r>
            <a:endParaRPr lang="nl-BE" dirty="0"/>
          </a:p>
        </p:txBody>
      </p:sp>
      <p:sp>
        <p:nvSpPr>
          <p:cNvPr id="3" name="Content Placeholder 2"/>
          <p:cNvSpPr>
            <a:spLocks noGrp="1"/>
          </p:cNvSpPr>
          <p:nvPr>
            <p:ph idx="1"/>
          </p:nvPr>
        </p:nvSpPr>
        <p:spPr>
          <a:xfrm>
            <a:off x="457200" y="1752600"/>
            <a:ext cx="7620000" cy="4340696"/>
          </a:xfrm>
        </p:spPr>
        <p:txBody>
          <a:bodyPr>
            <a:normAutofit/>
          </a:bodyPr>
          <a:lstStyle/>
          <a:p>
            <a:r>
              <a:rPr lang="en-US" sz="3000" dirty="0">
                <a:cs typeface="Calibri" panose="020F0502020204030204" pitchFamily="34" charset="0"/>
              </a:rPr>
              <a:t>A  transdisciplinary investigation:</a:t>
            </a:r>
          </a:p>
          <a:p>
            <a:pPr marL="342900" indent="-342900">
              <a:buFont typeface="Arial" panose="020B0604020202020204" pitchFamily="34" charset="0"/>
              <a:buChar char="•"/>
            </a:pPr>
            <a:r>
              <a:rPr lang="en-US" sz="3000" b="0" dirty="0">
                <a:cs typeface="Calibri" panose="020F0502020204030204" pitchFamily="34" charset="0"/>
              </a:rPr>
              <a:t>Communication </a:t>
            </a:r>
            <a:r>
              <a:rPr lang="en-US" sz="3000" b="0" dirty="0" smtClean="0">
                <a:cs typeface="Calibri" panose="020F0502020204030204" pitchFamily="34" charset="0"/>
              </a:rPr>
              <a:t>studies</a:t>
            </a:r>
          </a:p>
          <a:p>
            <a:pPr marL="342900" indent="-342900">
              <a:buFont typeface="Arial" panose="020B0604020202020204" pitchFamily="34" charset="0"/>
              <a:buChar char="•"/>
            </a:pPr>
            <a:r>
              <a:rPr lang="en-US" sz="3000" b="0" dirty="0" smtClean="0">
                <a:cs typeface="Calibri" panose="020F0502020204030204" pitchFamily="34" charset="0"/>
              </a:rPr>
              <a:t>Journalism studies</a:t>
            </a:r>
          </a:p>
          <a:p>
            <a:pPr marL="342900" indent="-342900">
              <a:buFont typeface="Arial" panose="020B0604020202020204" pitchFamily="34" charset="0"/>
              <a:buChar char="•"/>
            </a:pPr>
            <a:r>
              <a:rPr lang="en-US" sz="3000" b="0" dirty="0" smtClean="0">
                <a:cs typeface="Calibri" panose="020F0502020204030204" pitchFamily="34" charset="0"/>
              </a:rPr>
              <a:t>Linguistics</a:t>
            </a:r>
          </a:p>
          <a:p>
            <a:pPr marL="342900" indent="-342900">
              <a:buFont typeface="Arial" panose="020B0604020202020204" pitchFamily="34" charset="0"/>
              <a:buChar char="•"/>
            </a:pPr>
            <a:r>
              <a:rPr lang="en-US" sz="3000" b="0" dirty="0" smtClean="0">
                <a:cs typeface="Calibri" panose="020F0502020204030204" pitchFamily="34" charset="0"/>
              </a:rPr>
              <a:t>Sociology</a:t>
            </a:r>
          </a:p>
          <a:p>
            <a:pPr marL="342900" indent="-342900">
              <a:buFont typeface="Arial" panose="020B0604020202020204" pitchFamily="34" charset="0"/>
              <a:buChar char="•"/>
            </a:pPr>
            <a:r>
              <a:rPr lang="en-US" sz="3000" b="0" dirty="0" smtClean="0">
                <a:cs typeface="Calibri" panose="020F0502020204030204" pitchFamily="34" charset="0"/>
              </a:rPr>
              <a:t>Medicine</a:t>
            </a:r>
            <a:endParaRPr lang="en-US" sz="3000" b="0" dirty="0">
              <a:cs typeface="Calibri" panose="020F0502020204030204" pitchFamily="34" charset="0"/>
            </a:endParaRPr>
          </a:p>
          <a:p>
            <a:endParaRPr lang="nl-BE" dirty="0"/>
          </a:p>
        </p:txBody>
      </p:sp>
    </p:spTree>
    <p:extLst>
      <p:ext uri="{BB962C8B-B14F-4D97-AF65-F5344CB8AC3E}">
        <p14:creationId xmlns:p14="http://schemas.microsoft.com/office/powerpoint/2010/main" val="18913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Bibliography</a:t>
            </a:r>
            <a:endParaRPr lang="nl-BE" dirty="0"/>
          </a:p>
        </p:txBody>
      </p:sp>
      <p:sp>
        <p:nvSpPr>
          <p:cNvPr id="3" name="Content Placeholder 2"/>
          <p:cNvSpPr>
            <a:spLocks noGrp="1"/>
          </p:cNvSpPr>
          <p:nvPr>
            <p:ph idx="1"/>
          </p:nvPr>
        </p:nvSpPr>
        <p:spPr/>
        <p:txBody>
          <a:bodyPr>
            <a:normAutofit/>
          </a:bodyPr>
          <a:lstStyle/>
          <a:p>
            <a:r>
              <a:rPr lang="nl-NL" b="0" dirty="0" smtClean="0"/>
              <a:t>Levi, </a:t>
            </a:r>
            <a:r>
              <a:rPr lang="nl-NL" b="0" dirty="0" err="1" smtClean="0"/>
              <a:t>Ragnar</a:t>
            </a:r>
            <a:r>
              <a:rPr lang="nl-NL" b="0" dirty="0" smtClean="0"/>
              <a:t> (2001). </a:t>
            </a:r>
            <a:r>
              <a:rPr lang="nl-NL" b="0" i="1" dirty="0" err="1" smtClean="0"/>
              <a:t>Medical</a:t>
            </a:r>
            <a:r>
              <a:rPr lang="nl-NL" b="0" i="1" dirty="0" smtClean="0"/>
              <a:t> </a:t>
            </a:r>
            <a:r>
              <a:rPr lang="nl-NL" b="0" i="1" dirty="0" err="1" smtClean="0"/>
              <a:t>Journalism</a:t>
            </a:r>
            <a:r>
              <a:rPr lang="nl-NL" b="0" i="1" dirty="0" smtClean="0"/>
              <a:t>: </a:t>
            </a:r>
            <a:r>
              <a:rPr lang="nl-NL" b="0" i="1" dirty="0" err="1" smtClean="0"/>
              <a:t>Exposing</a:t>
            </a:r>
            <a:r>
              <a:rPr lang="nl-NL" b="0" i="1" dirty="0" smtClean="0"/>
              <a:t> </a:t>
            </a:r>
            <a:r>
              <a:rPr lang="nl-NL" b="0" i="1" dirty="0" err="1" smtClean="0"/>
              <a:t>Fact</a:t>
            </a:r>
            <a:r>
              <a:rPr lang="nl-NL" b="0" i="1" dirty="0" smtClean="0"/>
              <a:t>, Fiction, </a:t>
            </a:r>
            <a:r>
              <a:rPr lang="nl-NL" b="0" i="1" dirty="0" err="1" smtClean="0"/>
              <a:t>Fraud</a:t>
            </a:r>
            <a:r>
              <a:rPr lang="nl-NL" b="0" dirty="0" smtClean="0"/>
              <a:t>. Iowa State University Press: </a:t>
            </a:r>
            <a:r>
              <a:rPr lang="nl-NL" b="0" dirty="0" err="1" smtClean="0"/>
              <a:t>Ames</a:t>
            </a:r>
            <a:r>
              <a:rPr lang="nl-NL" b="0" dirty="0"/>
              <a:t/>
            </a:r>
            <a:br>
              <a:rPr lang="nl-NL" b="0" dirty="0"/>
            </a:br>
            <a:endParaRPr lang="nl-NL" b="0" dirty="0"/>
          </a:p>
          <a:p>
            <a:r>
              <a:rPr lang="en-US" b="0" dirty="0"/>
              <a:t>Stryker, Jo Ellen (2002). “Reporting Medical Information: Effects of Press Releases and Newsworthiness on Medical Journal Articles’ Visibility in the News Media.” </a:t>
            </a:r>
            <a:r>
              <a:rPr lang="en-US" b="0" i="1" dirty="0"/>
              <a:t>Preventive Medicine</a:t>
            </a:r>
            <a:r>
              <a:rPr lang="en-US" b="0" dirty="0"/>
              <a:t> 35 (519-530</a:t>
            </a:r>
            <a:r>
              <a:rPr lang="en-US" b="0" dirty="0" smtClean="0"/>
              <a:t>)</a:t>
            </a:r>
            <a:br>
              <a:rPr lang="en-US" b="0" dirty="0" smtClean="0"/>
            </a:br>
            <a:endParaRPr lang="en-US" b="0" dirty="0"/>
          </a:p>
          <a:p>
            <a:r>
              <a:rPr lang="en-US" b="0" dirty="0" err="1"/>
              <a:t>Yavchitz</a:t>
            </a:r>
            <a:r>
              <a:rPr lang="en-US" b="0" dirty="0"/>
              <a:t>, </a:t>
            </a:r>
            <a:r>
              <a:rPr lang="en-US" b="0" dirty="0" err="1"/>
              <a:t>Amélie</a:t>
            </a:r>
            <a:r>
              <a:rPr lang="en-US" b="0" dirty="0"/>
              <a:t>; Isabelle </a:t>
            </a:r>
            <a:r>
              <a:rPr lang="en-US" b="0" dirty="0" err="1"/>
              <a:t>Boutron</a:t>
            </a:r>
            <a:r>
              <a:rPr lang="en-US" b="0" dirty="0"/>
              <a:t>; Aida </a:t>
            </a:r>
            <a:r>
              <a:rPr lang="en-US" b="0" dirty="0" err="1"/>
              <a:t>Bafeta</a:t>
            </a:r>
            <a:r>
              <a:rPr lang="en-US" b="0" dirty="0"/>
              <a:t>; Ibrahim </a:t>
            </a:r>
            <a:r>
              <a:rPr lang="en-US" b="0" dirty="0" err="1"/>
              <a:t>Marroun</a:t>
            </a:r>
            <a:r>
              <a:rPr lang="en-US" b="0" dirty="0"/>
              <a:t>; Pierre Charles; Jean </a:t>
            </a:r>
            <a:r>
              <a:rPr lang="en-US" b="0" dirty="0" err="1"/>
              <a:t>Mantz</a:t>
            </a:r>
            <a:r>
              <a:rPr lang="en-US" b="0" dirty="0"/>
              <a:t>; </a:t>
            </a:r>
            <a:r>
              <a:rPr lang="en-US" b="0" dirty="0" err="1"/>
              <a:t>Phillipe</a:t>
            </a:r>
            <a:r>
              <a:rPr lang="en-US" b="0" dirty="0"/>
              <a:t> </a:t>
            </a:r>
            <a:r>
              <a:rPr lang="en-US" b="0" dirty="0" err="1"/>
              <a:t>Ravaud</a:t>
            </a:r>
            <a:r>
              <a:rPr lang="en-US" b="0" dirty="0"/>
              <a:t> (2012). “</a:t>
            </a:r>
            <a:r>
              <a:rPr lang="nl-BE" b="0" dirty="0" err="1"/>
              <a:t>Misrepresentation</a:t>
            </a:r>
            <a:r>
              <a:rPr lang="nl-BE" b="0" dirty="0"/>
              <a:t> of </a:t>
            </a:r>
            <a:r>
              <a:rPr lang="nl-BE" b="0" dirty="0" err="1"/>
              <a:t>Randomized</a:t>
            </a:r>
            <a:r>
              <a:rPr lang="nl-BE" b="0" dirty="0"/>
              <a:t> </a:t>
            </a:r>
            <a:r>
              <a:rPr lang="nl-BE" b="0" dirty="0" err="1"/>
              <a:t>Controlled</a:t>
            </a:r>
            <a:r>
              <a:rPr lang="nl-BE" b="0" dirty="0"/>
              <a:t> Trials in Press Releases </a:t>
            </a:r>
            <a:r>
              <a:rPr lang="nl-BE" b="0" dirty="0" err="1"/>
              <a:t>and</a:t>
            </a:r>
            <a:r>
              <a:rPr lang="nl-BE" b="0" dirty="0"/>
              <a:t> News </a:t>
            </a:r>
            <a:r>
              <a:rPr lang="nl-BE" b="0" dirty="0" err="1"/>
              <a:t>Coverage</a:t>
            </a:r>
            <a:r>
              <a:rPr lang="nl-BE" b="0" dirty="0"/>
              <a:t>: A Cohort </a:t>
            </a:r>
            <a:r>
              <a:rPr lang="nl-BE" b="0" dirty="0" err="1"/>
              <a:t>Study</a:t>
            </a:r>
            <a:r>
              <a:rPr lang="nl-BE" b="0" dirty="0"/>
              <a:t>.” </a:t>
            </a:r>
            <a:r>
              <a:rPr lang="nl-BE" b="0" i="1" dirty="0"/>
              <a:t>PLOS </a:t>
            </a:r>
            <a:r>
              <a:rPr lang="nl-BE" b="0" i="1" dirty="0" err="1"/>
              <a:t>Medicine</a:t>
            </a:r>
            <a:r>
              <a:rPr lang="nl-BE" b="0" i="1" dirty="0"/>
              <a:t> </a:t>
            </a:r>
            <a:r>
              <a:rPr lang="nl-BE" b="0" dirty="0"/>
              <a:t>9:9 (1-11)</a:t>
            </a:r>
          </a:p>
          <a:p>
            <a:endParaRPr lang="nl-NL" dirty="0" smtClean="0"/>
          </a:p>
          <a:p>
            <a:endParaRPr lang="nl-BE" dirty="0"/>
          </a:p>
        </p:txBody>
      </p:sp>
    </p:spTree>
    <p:extLst>
      <p:ext uri="{BB962C8B-B14F-4D97-AF65-F5344CB8AC3E}">
        <p14:creationId xmlns:p14="http://schemas.microsoft.com/office/powerpoint/2010/main" val="2570755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(De)</a:t>
            </a:r>
            <a:r>
              <a:rPr lang="nl-NL" dirty="0" err="1" smtClean="0"/>
              <a:t>Constructing</a:t>
            </a:r>
            <a:r>
              <a:rPr lang="nl-NL" dirty="0" smtClean="0"/>
              <a:t> health </a:t>
            </a:r>
            <a:r>
              <a:rPr lang="nl-NL" dirty="0" err="1" smtClean="0"/>
              <a:t>news</a:t>
            </a:r>
            <a:endParaRPr lang="nl-BE" dirty="0"/>
          </a:p>
        </p:txBody>
      </p:sp>
      <p:sp>
        <p:nvSpPr>
          <p:cNvPr id="3" name="Content Placeholder 2"/>
          <p:cNvSpPr>
            <a:spLocks noGrp="1"/>
          </p:cNvSpPr>
          <p:nvPr>
            <p:ph idx="1"/>
          </p:nvPr>
        </p:nvSpPr>
        <p:spPr/>
        <p:txBody>
          <a:bodyPr>
            <a:normAutofit/>
          </a:bodyPr>
          <a:lstStyle/>
          <a:p>
            <a:r>
              <a:rPr lang="en-US" sz="2800" dirty="0">
                <a:cs typeface="Calibri" panose="020F0502020204030204" pitchFamily="34" charset="0"/>
              </a:rPr>
              <a:t>Team:</a:t>
            </a:r>
          </a:p>
          <a:p>
            <a:pPr marL="457200" indent="-457200">
              <a:buFont typeface="Arial" panose="020B0604020202020204" pitchFamily="34" charset="0"/>
              <a:buChar char="•"/>
            </a:pPr>
            <a:r>
              <a:rPr lang="en-US" sz="2800" b="0" dirty="0">
                <a:cs typeface="Calibri" panose="020F0502020204030204" pitchFamily="34" charset="0"/>
              </a:rPr>
              <a:t>6 Supervisors</a:t>
            </a:r>
          </a:p>
          <a:p>
            <a:pPr marL="457200" indent="-457200">
              <a:buFont typeface="Arial" panose="020B0604020202020204" pitchFamily="34" charset="0"/>
              <a:buChar char="•"/>
            </a:pPr>
            <a:r>
              <a:rPr lang="nl-NL" sz="2800" b="0" dirty="0">
                <a:cs typeface="Calibri" panose="020F0502020204030204" pitchFamily="34" charset="0"/>
              </a:rPr>
              <a:t>1 postdoc researcher</a:t>
            </a:r>
          </a:p>
          <a:p>
            <a:pPr marL="457200" indent="-457200">
              <a:buFont typeface="Arial" panose="020B0604020202020204" pitchFamily="34" charset="0"/>
              <a:buChar char="•"/>
            </a:pPr>
            <a:r>
              <a:rPr lang="nl-NL" sz="2800" b="0" dirty="0">
                <a:cs typeface="Calibri" panose="020F0502020204030204" pitchFamily="34" charset="0"/>
              </a:rPr>
              <a:t>4 PhD </a:t>
            </a:r>
            <a:r>
              <a:rPr lang="nl-NL" sz="2800" b="0" dirty="0" err="1">
                <a:cs typeface="Calibri" panose="020F0502020204030204" pitchFamily="34" charset="0"/>
              </a:rPr>
              <a:t>researchers</a:t>
            </a:r>
            <a:endParaRPr lang="nl-NL" sz="2800" b="0" dirty="0">
              <a:cs typeface="Calibri" panose="020F0502020204030204" pitchFamily="34" charset="0"/>
            </a:endParaRPr>
          </a:p>
          <a:p>
            <a:r>
              <a:rPr lang="nl-NL" sz="2800" dirty="0">
                <a:cs typeface="Calibri" panose="020F0502020204030204" pitchFamily="34" charset="0"/>
              </a:rPr>
              <a:t>Fund: </a:t>
            </a:r>
            <a:r>
              <a:rPr lang="nl-NL" sz="2800" b="0" dirty="0">
                <a:cs typeface="Calibri" panose="020F0502020204030204" pitchFamily="34" charset="0"/>
              </a:rPr>
              <a:t>Special Research Fund </a:t>
            </a:r>
            <a:r>
              <a:rPr lang="nl-NL" sz="2800" b="0" dirty="0" err="1">
                <a:cs typeface="Calibri" panose="020F0502020204030204" pitchFamily="34" charset="0"/>
              </a:rPr>
              <a:t>from</a:t>
            </a:r>
            <a:r>
              <a:rPr lang="nl-NL" sz="2800" b="0" dirty="0">
                <a:cs typeface="Calibri" panose="020F0502020204030204" pitchFamily="34" charset="0"/>
              </a:rPr>
              <a:t> </a:t>
            </a:r>
            <a:r>
              <a:rPr lang="nl-NL" sz="2800" b="0" dirty="0" err="1">
                <a:cs typeface="Calibri" panose="020F0502020204030204" pitchFamily="34" charset="0"/>
              </a:rPr>
              <a:t>Ghent</a:t>
            </a:r>
            <a:r>
              <a:rPr lang="nl-NL" sz="2800" b="0" dirty="0">
                <a:cs typeface="Calibri" panose="020F0502020204030204" pitchFamily="34" charset="0"/>
              </a:rPr>
              <a:t> University</a:t>
            </a:r>
          </a:p>
          <a:p>
            <a:r>
              <a:rPr lang="en-US" sz="2800" dirty="0">
                <a:cs typeface="Calibri" panose="020F0502020204030204" pitchFamily="34" charset="0"/>
              </a:rPr>
              <a:t>Time: </a:t>
            </a:r>
            <a:r>
              <a:rPr lang="en-US" sz="2800" b="0" dirty="0">
                <a:cs typeface="Calibri" panose="020F0502020204030204" pitchFamily="34" charset="0"/>
              </a:rPr>
              <a:t>4 years: 2014-2018</a:t>
            </a:r>
            <a:r>
              <a:rPr lang="en-US" sz="800" b="0" dirty="0"/>
              <a:t/>
            </a:r>
            <a:br>
              <a:rPr lang="en-US" sz="800" b="0" dirty="0"/>
            </a:br>
            <a:endParaRPr lang="nl-BE" b="0" dirty="0"/>
          </a:p>
          <a:p>
            <a:endParaRPr lang="nl-BE" dirty="0"/>
          </a:p>
        </p:txBody>
      </p:sp>
    </p:spTree>
    <p:extLst>
      <p:ext uri="{BB962C8B-B14F-4D97-AF65-F5344CB8AC3E}">
        <p14:creationId xmlns:p14="http://schemas.microsoft.com/office/powerpoint/2010/main" val="23789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43192" cy="1371600"/>
          </a:xfrm>
        </p:spPr>
        <p:txBody>
          <a:bodyPr>
            <a:normAutofit/>
          </a:bodyPr>
          <a:lstStyle/>
          <a:p>
            <a:r>
              <a:rPr lang="en-US" b="1" dirty="0" smtClean="0">
                <a:cs typeface="Times New Roman" panose="02020603050405020304" pitchFamily="18" charset="0"/>
              </a:rPr>
              <a:t>Meet Viktor</a:t>
            </a:r>
            <a:endParaRPr lang="nl-BE"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563" t="15812" r="36853" b="10818"/>
          <a:stretch/>
        </p:blipFill>
        <p:spPr bwMode="auto">
          <a:xfrm>
            <a:off x="539552" y="1628800"/>
            <a:ext cx="4970433" cy="4403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658021"/>
            <a:ext cx="3029670" cy="2116314"/>
          </a:xfrm>
          <a:prstGeom prst="rect">
            <a:avLst/>
          </a:prstGeom>
        </p:spPr>
      </p:pic>
      <p:pic>
        <p:nvPicPr>
          <p:cNvPr id="4098" name="Picture 2" descr="C:\Users\jhdclerc\Documents\2 Conferenties, presentaties, posters\Lausanne\Presentatie\VIKTOR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3933056"/>
            <a:ext cx="3029670"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10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43192" cy="1371600"/>
          </a:xfrm>
        </p:spPr>
        <p:txBody>
          <a:bodyPr>
            <a:normAutofit/>
          </a:bodyPr>
          <a:lstStyle/>
          <a:p>
            <a:r>
              <a:rPr lang="en-US" b="1" dirty="0" smtClean="0">
                <a:cs typeface="Times New Roman" panose="02020603050405020304" pitchFamily="18" charset="0"/>
              </a:rPr>
              <a:t>Meet Viktor</a:t>
            </a:r>
            <a:endParaRPr lang="nl-BE" dirty="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1658021"/>
            <a:ext cx="3029670" cy="2116314"/>
          </a:xfrm>
          <a:prstGeom prst="rect">
            <a:avLst/>
          </a:prstGeom>
        </p:spPr>
      </p:pic>
      <p:pic>
        <p:nvPicPr>
          <p:cNvPr id="4098" name="Picture 2" descr="C:\Users\jhdclerc\Documents\2 Conferenties, presentaties, posters\Lausanne\Presentatie\VIKTOR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3933056"/>
            <a:ext cx="3029670" cy="201622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nl-NL" sz="2500" dirty="0" err="1" smtClean="0"/>
              <a:t>aHUS</a:t>
            </a:r>
            <a:endParaRPr lang="nl-NL" sz="2500" dirty="0" smtClean="0"/>
          </a:p>
          <a:p>
            <a:pPr marL="342900" indent="-342900">
              <a:buFont typeface="Arial" panose="020B0604020202020204" pitchFamily="34" charset="0"/>
              <a:buChar char="•"/>
            </a:pPr>
            <a:r>
              <a:rPr lang="nl-NL" sz="2500" dirty="0" err="1" smtClean="0"/>
              <a:t>Soliris</a:t>
            </a:r>
            <a:r>
              <a:rPr lang="nl-NL" sz="2500" dirty="0" smtClean="0"/>
              <a:t>: € 18 000/</a:t>
            </a:r>
            <a:r>
              <a:rPr lang="nl-NL" sz="2500" dirty="0" err="1" smtClean="0"/>
              <a:t>month</a:t>
            </a:r>
            <a:r>
              <a:rPr lang="nl-NL" sz="2500" dirty="0" smtClean="0"/>
              <a:t> (</a:t>
            </a:r>
            <a:r>
              <a:rPr lang="nl-NL" sz="2500" dirty="0" err="1" smtClean="0"/>
              <a:t>Alexion</a:t>
            </a:r>
            <a:r>
              <a:rPr lang="nl-NL" sz="2500" dirty="0" smtClean="0"/>
              <a:t>)</a:t>
            </a:r>
          </a:p>
          <a:p>
            <a:pPr marL="342900" indent="-342900">
              <a:buFont typeface="Arial" panose="020B0604020202020204" pitchFamily="34" charset="0"/>
              <a:buChar char="•"/>
            </a:pPr>
            <a:r>
              <a:rPr lang="nl-NL" sz="2500" dirty="0" smtClean="0"/>
              <a:t>No </a:t>
            </a:r>
            <a:r>
              <a:rPr lang="nl-NL" sz="2500" dirty="0" err="1" smtClean="0"/>
              <a:t>reimbursement</a:t>
            </a:r>
            <a:endParaRPr lang="nl-NL" sz="2500" dirty="0" smtClean="0"/>
          </a:p>
          <a:p>
            <a:pPr marL="342900" indent="-342900">
              <a:buFont typeface="Arial" panose="020B0604020202020204" pitchFamily="34" charset="0"/>
              <a:buChar char="•"/>
            </a:pPr>
            <a:r>
              <a:rPr lang="nl-NL" sz="2500" dirty="0" smtClean="0"/>
              <a:t>Over 36 000 </a:t>
            </a:r>
            <a:r>
              <a:rPr lang="nl-NL" sz="2500" dirty="0" err="1" smtClean="0"/>
              <a:t>signatures</a:t>
            </a:r>
            <a:endParaRPr lang="nl-BE" sz="2500" dirty="0"/>
          </a:p>
        </p:txBody>
      </p:sp>
    </p:spTree>
    <p:extLst>
      <p:ext uri="{BB962C8B-B14F-4D97-AF65-F5344CB8AC3E}">
        <p14:creationId xmlns:p14="http://schemas.microsoft.com/office/powerpoint/2010/main" val="21151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Viktor</a:t>
            </a:r>
            <a:endParaRPr lang="nl-BE" dirty="0"/>
          </a:p>
        </p:txBody>
      </p:sp>
      <p:sp>
        <p:nvSpPr>
          <p:cNvPr id="3" name="Content Placeholder 2"/>
          <p:cNvSpPr>
            <a:spLocks noGrp="1"/>
          </p:cNvSpPr>
          <p:nvPr>
            <p:ph idx="1"/>
          </p:nvPr>
        </p:nvSpPr>
        <p:spPr>
          <a:xfrm>
            <a:off x="457200" y="1752600"/>
            <a:ext cx="6059016" cy="4373563"/>
          </a:xfrm>
        </p:spPr>
        <p:txBody>
          <a:bodyPr>
            <a:normAutofit/>
          </a:bodyPr>
          <a:lstStyle/>
          <a:p>
            <a:endParaRPr lang="nl-NL" dirty="0" smtClean="0"/>
          </a:p>
          <a:p>
            <a:pPr lvl="1" indent="0">
              <a:buNone/>
            </a:pPr>
            <a:endParaRPr lang="nl-NL" dirty="0"/>
          </a:p>
          <a:p>
            <a:pPr lvl="1" indent="0">
              <a:buNone/>
            </a:pPr>
            <a:endParaRPr lang="nl-NL" dirty="0"/>
          </a:p>
          <a:p>
            <a:pPr lvl="2" indent="0">
              <a:buNone/>
            </a:pPr>
            <a:endParaRPr lang="nl-NL" dirty="0"/>
          </a:p>
          <a:p>
            <a:pPr marL="800100" lvl="1" indent="-342900"/>
            <a:endParaRPr lang="nl-NL" dirty="0" smtClean="0"/>
          </a:p>
          <a:p>
            <a:pPr marL="800100" lvl="1" indent="-342900"/>
            <a:endParaRPr lang="nl-B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482" y="1585651"/>
            <a:ext cx="2815990" cy="2997413"/>
          </a:xfrm>
          <a:prstGeom prst="rect">
            <a:avLst/>
          </a:prstGeom>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472" t="8889" r="36045" b="35819"/>
          <a:stretch/>
        </p:blipFill>
        <p:spPr bwMode="auto">
          <a:xfrm>
            <a:off x="107504" y="1556792"/>
            <a:ext cx="5896977"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062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vIKTOR</a:t>
            </a:r>
            <a:endParaRPr lang="nl-BE" dirty="0"/>
          </a:p>
        </p:txBody>
      </p:sp>
      <p:sp>
        <p:nvSpPr>
          <p:cNvPr id="3" name="Content Placeholder 2"/>
          <p:cNvSpPr>
            <a:spLocks noGrp="1"/>
          </p:cNvSpPr>
          <p:nvPr>
            <p:ph idx="1"/>
          </p:nvPr>
        </p:nvSpPr>
        <p:spPr/>
        <p:txBody>
          <a:bodyPr/>
          <a:lstStyle/>
          <a:p>
            <a:endParaRPr lang="nl-BE"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683" t="20315" r="41899" b="21360"/>
          <a:stretch/>
        </p:blipFill>
        <p:spPr bwMode="auto">
          <a:xfrm>
            <a:off x="3059833" y="886914"/>
            <a:ext cx="5472608" cy="5216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900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71184" cy="1371600"/>
          </a:xfrm>
        </p:spPr>
        <p:txBody>
          <a:bodyPr/>
          <a:lstStyle/>
          <a:p>
            <a:r>
              <a:rPr lang="en-US" b="1" dirty="0">
                <a:cs typeface="Times New Roman" panose="02020603050405020304" pitchFamily="18" charset="0"/>
              </a:rPr>
              <a:t>Costs health care system in Belgium</a:t>
            </a:r>
            <a:endParaRPr lang="nl-BE" dirty="0"/>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700808"/>
            <a:ext cx="7620000" cy="368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536" y="5302369"/>
            <a:ext cx="7848872" cy="430887"/>
          </a:xfrm>
          <a:prstGeom prst="rect">
            <a:avLst/>
          </a:prstGeom>
          <a:noFill/>
        </p:spPr>
        <p:txBody>
          <a:bodyPr wrap="square" rtlCol="0">
            <a:spAutoFit/>
          </a:bodyPr>
          <a:lstStyle/>
          <a:p>
            <a:r>
              <a:rPr lang="nl-NL" sz="2200" dirty="0" smtClean="0"/>
              <a:t>       1995		2000		     2005	       2010</a:t>
            </a:r>
            <a:endParaRPr lang="nl-BE" sz="2200" dirty="0"/>
          </a:p>
        </p:txBody>
      </p:sp>
    </p:spTree>
    <p:extLst>
      <p:ext uri="{BB962C8B-B14F-4D97-AF65-F5344CB8AC3E}">
        <p14:creationId xmlns:p14="http://schemas.microsoft.com/office/powerpoint/2010/main" val="11557755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plate HMS SarahVDB (3)">
  <a:themeElements>
    <a:clrScheme name="Custom 1">
      <a:dk1>
        <a:srgbClr val="000000"/>
      </a:dk1>
      <a:lt1>
        <a:srgbClr val="FFFFFF"/>
      </a:lt1>
      <a:dk2>
        <a:srgbClr val="00B05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HMS SarahVDB (3)</Template>
  <TotalTime>4792</TotalTime>
  <Words>1200</Words>
  <Application>Microsoft Office PowerPoint</Application>
  <PresentationFormat>On-screen Show (4:3)</PresentationFormat>
  <Paragraphs>172</Paragraphs>
  <Slides>30</Slides>
  <Notes>12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Template HMS SarahVDB (3)</vt:lpstr>
      <vt:lpstr> (De)constructing  Health  News An analysis of the lifecycle  of elderly-related health news stories through multi-sited, linguistic ethnographic research </vt:lpstr>
      <vt:lpstr>Health, media &amp; society</vt:lpstr>
      <vt:lpstr>Health, Media &amp; Society</vt:lpstr>
      <vt:lpstr>(De)Constructing health news</vt:lpstr>
      <vt:lpstr>Meet Viktor</vt:lpstr>
      <vt:lpstr>Meet Viktor</vt:lpstr>
      <vt:lpstr>Viktor</vt:lpstr>
      <vt:lpstr>vIKTOR</vt:lpstr>
      <vt:lpstr>Costs health care system in Belgium</vt:lpstr>
      <vt:lpstr>Elderly as a target group</vt:lpstr>
      <vt:lpstr>Societal evolutions</vt:lpstr>
      <vt:lpstr>Stakeholders</vt:lpstr>
      <vt:lpstr>Black box</vt:lpstr>
      <vt:lpstr>Research design</vt:lpstr>
      <vt:lpstr>Analysis of health news production process</vt:lpstr>
      <vt:lpstr>Case study ii: Nutricia</vt:lpstr>
      <vt:lpstr>Nutricia</vt:lpstr>
      <vt:lpstr>Nutricia</vt:lpstr>
      <vt:lpstr>Press releases</vt:lpstr>
      <vt:lpstr>Yavchitz et al. (2012)</vt:lpstr>
      <vt:lpstr>Press releases</vt:lpstr>
      <vt:lpstr>Medical journalism</vt:lpstr>
      <vt:lpstr>Important issues</vt:lpstr>
      <vt:lpstr>RL2: Factors in the Newsroom</vt:lpstr>
      <vt:lpstr>Weblogs</vt:lpstr>
      <vt:lpstr>Discussion</vt:lpstr>
      <vt:lpstr>Discussion</vt:lpstr>
      <vt:lpstr>Discussion</vt:lpstr>
      <vt:lpstr>More information</vt:lpstr>
      <vt:lpstr>Bibliography</vt:lpstr>
    </vt:vector>
  </TitlesOfParts>
  <Company>UGent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(De)constructing  health  news A  transdisciplinary  investigation  into  news media coverage of elderly-related health issues</dc:title>
  <dc:creator>Jana Declercq</dc:creator>
  <cp:lastModifiedBy>Jana Declercq</cp:lastModifiedBy>
  <cp:revision>80</cp:revision>
  <dcterms:created xsi:type="dcterms:W3CDTF">2014-11-03T08:44:02Z</dcterms:created>
  <dcterms:modified xsi:type="dcterms:W3CDTF">2014-11-13T15:32:07Z</dcterms:modified>
</cp:coreProperties>
</file>